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notesMasterIdLst>
    <p:notesMasterId r:id="rId21"/>
  </p:notesMasterIdLst>
  <p:sldIdLst>
    <p:sldId id="257" r:id="rId2"/>
    <p:sldId id="279" r:id="rId3"/>
    <p:sldId id="280" r:id="rId4"/>
    <p:sldId id="258" r:id="rId5"/>
    <p:sldId id="260" r:id="rId6"/>
    <p:sldId id="259" r:id="rId7"/>
    <p:sldId id="264" r:id="rId8"/>
    <p:sldId id="272" r:id="rId9"/>
    <p:sldId id="267" r:id="rId10"/>
    <p:sldId id="278" r:id="rId11"/>
    <p:sldId id="263" r:id="rId12"/>
    <p:sldId id="268" r:id="rId13"/>
    <p:sldId id="273" r:id="rId14"/>
    <p:sldId id="274" r:id="rId15"/>
    <p:sldId id="276" r:id="rId16"/>
    <p:sldId id="277" r:id="rId17"/>
    <p:sldId id="261" r:id="rId18"/>
    <p:sldId id="266" r:id="rId19"/>
    <p:sldId id="275" r:id="rId20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FF66"/>
    <a:srgbClr val="F2FEC8"/>
    <a:srgbClr val="FF99CC"/>
    <a:srgbClr val="F0F0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21" autoAdjust="0"/>
  </p:normalViewPr>
  <p:slideViewPr>
    <p:cSldViewPr>
      <p:cViewPr varScale="1">
        <p:scale>
          <a:sx n="87" d="100"/>
          <a:sy n="87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cuments%20and%20Settings\&#1057;&#1080;&#1089;&#1090;&#1077;&#1084;&#1072;\&#1056;&#1072;&#1073;&#1086;&#1095;&#1080;&#1081;%20&#1089;&#1090;&#1086;&#1083;\&#1075;&#1088;&#1072;&#1092;&#1080;&#1082;&#1080;.xls" TargetMode="External"/><Relationship Id="rId2" Type="http://schemas.openxmlformats.org/officeDocument/2006/relationships/image" Target="../media/image52.jpeg"/><Relationship Id="rId1" Type="http://schemas.openxmlformats.org/officeDocument/2006/relationships/image" Target="../media/image51.jpeg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80;&#1089;&#1090;&#1077;&#1084;&#1072;\&#1056;&#1072;&#1073;&#1086;&#1095;&#1080;&#1081;%20&#1089;&#1090;&#1086;&#1083;\&#1075;&#1088;&#1072;&#1092;&#1080;&#1082;&#108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57;&#1080;&#1089;&#1090;&#1077;&#1084;&#1072;\&#1056;&#1072;&#1073;&#1086;&#1095;&#1080;&#1081;%20&#1089;&#1090;&#1086;&#1083;\&#1075;&#1088;&#1072;&#1092;&#1080;&#1082;&#108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ПРЕДПРИЯТИЯ РАБОТОДАТЕЛЕЙ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ПРЕДПРИЯТИЯ РАБОТОДАТЕЛЕЙ ()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chemeClr val="accent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FFFF6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/>
                      <a:t>5</a:t>
                    </a:r>
                    <a:r>
                      <a:rPr lang="en-US"/>
                      <a:t>0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2</a:t>
                    </a:r>
                    <a:r>
                      <a:rPr lang="en-US"/>
                      <a:t>3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/>
                      <a:t>2</a:t>
                    </a:r>
                    <a:r>
                      <a:rPr lang="en-US"/>
                      <a:t>7</a:t>
                    </a:r>
                    <a:r>
                      <a:rPr lang="ru-RU"/>
                      <a:t> %</a:t>
                    </a:r>
                    <a:endParaRPr lang="en-US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Государственные</c:v>
                </c:pt>
                <c:pt idx="1">
                  <c:v>Частные</c:v>
                </c:pt>
                <c:pt idx="2">
                  <c:v>Акционерные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23</c:v>
                </c:pt>
                <c:pt idx="2">
                  <c:v>27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9240326177749756"/>
          <c:y val="0.18788601678002892"/>
          <c:w val="0.29911740575833456"/>
          <c:h val="0.6603765256241376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spPr>
    <a:solidFill>
      <a:schemeClr val="bg2">
        <a:lumMod val="90000"/>
      </a:schemeClr>
    </a:solidFill>
    <a:ln w="9525" cap="flat" cmpd="sng" algn="ctr">
      <a:solidFill>
        <a:schemeClr val="accent3"/>
      </a:solidFill>
      <a:prstDash val="solid"/>
    </a:ln>
    <a:effectLst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>
      <a:bevelT prst="angle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143124529373279"/>
          <c:y val="1.9240286432820601E-2"/>
          <c:w val="0.70361857941710182"/>
          <c:h val="0.50484971366818288"/>
        </c:manualLayout>
      </c:layout>
      <c:barChart>
        <c:barDir val="col"/>
        <c:grouping val="clustered"/>
        <c:ser>
          <c:idx val="0"/>
          <c:order val="0"/>
          <c:tx>
            <c:strRef>
              <c:f>Лист3!$B$50</c:f>
              <c:strCache>
                <c:ptCount val="1"/>
                <c:pt idx="0">
                  <c:v>ФЭПО-9 (апрель-июнь 09)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Лист3!$A$51:$A$58</c:f>
              <c:strCache>
                <c:ptCount val="8"/>
                <c:pt idx="0">
                  <c:v>Отечественная история</c:v>
                </c:pt>
                <c:pt idx="1">
                  <c:v>Философия</c:v>
                </c:pt>
                <c:pt idx="2">
                  <c:v>Информатика и матеметика</c:v>
                </c:pt>
                <c:pt idx="3">
                  <c:v>Гражданское право</c:v>
                </c:pt>
                <c:pt idx="4">
                  <c:v>Земельное право</c:v>
                </c:pt>
                <c:pt idx="5">
                  <c:v>Конституционное (гос.) право России</c:v>
                </c:pt>
                <c:pt idx="6">
                  <c:v>Теория гос. и права</c:v>
                </c:pt>
                <c:pt idx="7">
                  <c:v>Уголовное право</c:v>
                </c:pt>
              </c:strCache>
            </c:strRef>
          </c:cat>
          <c:val>
            <c:numRef>
              <c:f>Лист3!$B$51:$B$58</c:f>
              <c:numCache>
                <c:formatCode>General</c:formatCode>
                <c:ptCount val="8"/>
                <c:pt idx="0" formatCode="0%">
                  <c:v>0.97</c:v>
                </c:pt>
                <c:pt idx="2" formatCode="0%">
                  <c:v>0.97</c:v>
                </c:pt>
                <c:pt idx="3" formatCode="0%">
                  <c:v>0.66000000000000203</c:v>
                </c:pt>
                <c:pt idx="5" formatCode="0%">
                  <c:v>0.91</c:v>
                </c:pt>
                <c:pt idx="6" formatCode="0%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Лист3!$C$50</c:f>
              <c:strCache>
                <c:ptCount val="1"/>
                <c:pt idx="0">
                  <c:v>ФЭПО-10 (декабрь 09-январь 10)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Лист3!$A$51:$A$58</c:f>
              <c:strCache>
                <c:ptCount val="8"/>
                <c:pt idx="0">
                  <c:v>Отечественная история</c:v>
                </c:pt>
                <c:pt idx="1">
                  <c:v>Философия</c:v>
                </c:pt>
                <c:pt idx="2">
                  <c:v>Информатика и матеметика</c:v>
                </c:pt>
                <c:pt idx="3">
                  <c:v>Гражданское право</c:v>
                </c:pt>
                <c:pt idx="4">
                  <c:v>Земельное право</c:v>
                </c:pt>
                <c:pt idx="5">
                  <c:v>Конституционное (гос.) право России</c:v>
                </c:pt>
                <c:pt idx="6">
                  <c:v>Теория гос. и права</c:v>
                </c:pt>
                <c:pt idx="7">
                  <c:v>Уголовное право</c:v>
                </c:pt>
              </c:strCache>
            </c:strRef>
          </c:cat>
          <c:val>
            <c:numRef>
              <c:f>Лист3!$C$51:$C$58</c:f>
              <c:numCache>
                <c:formatCode>0%</c:formatCode>
                <c:ptCount val="8"/>
                <c:pt idx="1">
                  <c:v>0.96000000000000063</c:v>
                </c:pt>
                <c:pt idx="2">
                  <c:v>0.98</c:v>
                </c:pt>
                <c:pt idx="5">
                  <c:v>0.9</c:v>
                </c:pt>
                <c:pt idx="6">
                  <c:v>0.98</c:v>
                </c:pt>
                <c:pt idx="7">
                  <c:v>0.68000000000000205</c:v>
                </c:pt>
              </c:numCache>
            </c:numRef>
          </c:val>
        </c:ser>
        <c:ser>
          <c:idx val="2"/>
          <c:order val="2"/>
          <c:tx>
            <c:strRef>
              <c:f>Лист3!$D$50</c:f>
              <c:strCache>
                <c:ptCount val="1"/>
                <c:pt idx="0">
                  <c:v>ФЭПО-11 (апрель-июнь 10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Лист3!$A$51:$A$58</c:f>
              <c:strCache>
                <c:ptCount val="8"/>
                <c:pt idx="0">
                  <c:v>Отечественная история</c:v>
                </c:pt>
                <c:pt idx="1">
                  <c:v>Философия</c:v>
                </c:pt>
                <c:pt idx="2">
                  <c:v>Информатика и матеметика</c:v>
                </c:pt>
                <c:pt idx="3">
                  <c:v>Гражданское право</c:v>
                </c:pt>
                <c:pt idx="4">
                  <c:v>Земельное право</c:v>
                </c:pt>
                <c:pt idx="5">
                  <c:v>Конституционное (гос.) право России</c:v>
                </c:pt>
                <c:pt idx="6">
                  <c:v>Теория гос. и права</c:v>
                </c:pt>
                <c:pt idx="7">
                  <c:v>Уголовное право</c:v>
                </c:pt>
              </c:strCache>
            </c:strRef>
          </c:cat>
          <c:val>
            <c:numRef>
              <c:f>Лист3!$D$51:$D$58</c:f>
              <c:numCache>
                <c:formatCode>General</c:formatCode>
                <c:ptCount val="8"/>
                <c:pt idx="0" formatCode="0%">
                  <c:v>0.96000000000000063</c:v>
                </c:pt>
                <c:pt idx="2" formatCode="0%">
                  <c:v>1</c:v>
                </c:pt>
                <c:pt idx="3" formatCode="0%">
                  <c:v>0.86000000000000065</c:v>
                </c:pt>
                <c:pt idx="5" formatCode="0%">
                  <c:v>0.84000000000000064</c:v>
                </c:pt>
                <c:pt idx="6" formatCode="0%">
                  <c:v>0.94000000000000061</c:v>
                </c:pt>
              </c:numCache>
            </c:numRef>
          </c:val>
        </c:ser>
        <c:ser>
          <c:idx val="3"/>
          <c:order val="3"/>
          <c:tx>
            <c:strRef>
              <c:f>Лист3!$E$50</c:f>
              <c:strCache>
                <c:ptCount val="1"/>
                <c:pt idx="0">
                  <c:v>ФЭПО-11 (ноябрь-декабрь 11)</c:v>
                </c:pt>
              </c:strCache>
            </c:strRef>
          </c:tx>
          <c:spPr>
            <a:solidFill>
              <a:srgbClr val="CC66FF"/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cat>
            <c:strRef>
              <c:f>Лист3!$A$51:$A$58</c:f>
              <c:strCache>
                <c:ptCount val="8"/>
                <c:pt idx="0">
                  <c:v>Отечественная история</c:v>
                </c:pt>
                <c:pt idx="1">
                  <c:v>Философия</c:v>
                </c:pt>
                <c:pt idx="2">
                  <c:v>Информатика и матеметика</c:v>
                </c:pt>
                <c:pt idx="3">
                  <c:v>Гражданское право</c:v>
                </c:pt>
                <c:pt idx="4">
                  <c:v>Земельное право</c:v>
                </c:pt>
                <c:pt idx="5">
                  <c:v>Конституционное (гос.) право России</c:v>
                </c:pt>
                <c:pt idx="6">
                  <c:v>Теория гос. и права</c:v>
                </c:pt>
                <c:pt idx="7">
                  <c:v>Уголовное право</c:v>
                </c:pt>
              </c:strCache>
            </c:strRef>
          </c:cat>
          <c:val>
            <c:numRef>
              <c:f>Лист3!$E$51:$E$58</c:f>
              <c:numCache>
                <c:formatCode>General</c:formatCode>
                <c:ptCount val="8"/>
                <c:pt idx="0" formatCode="0%">
                  <c:v>0.92</c:v>
                </c:pt>
                <c:pt idx="2" formatCode="0%">
                  <c:v>0.85000000000000064</c:v>
                </c:pt>
                <c:pt idx="4" formatCode="0%">
                  <c:v>0.84000000000000064</c:v>
                </c:pt>
                <c:pt idx="5" formatCode="0%">
                  <c:v>0.81</c:v>
                </c:pt>
                <c:pt idx="6" formatCode="0%">
                  <c:v>0.77</c:v>
                </c:pt>
              </c:numCache>
            </c:numRef>
          </c:val>
        </c:ser>
        <c:axId val="78920320"/>
        <c:axId val="78938496"/>
      </c:barChart>
      <c:catAx>
        <c:axId val="78920320"/>
        <c:scaling>
          <c:orientation val="minMax"/>
        </c:scaling>
        <c:axPos val="b"/>
        <c:tickLblPos val="nextTo"/>
        <c:crossAx val="78938496"/>
        <c:crosses val="autoZero"/>
        <c:auto val="1"/>
        <c:lblAlgn val="ctr"/>
        <c:lblOffset val="100"/>
      </c:catAx>
      <c:valAx>
        <c:axId val="78938496"/>
        <c:scaling>
          <c:orientation val="minMax"/>
        </c:scaling>
        <c:axPos val="l"/>
        <c:majorGridlines/>
        <c:numFmt formatCode="0%" sourceLinked="1"/>
        <c:tickLblPos val="nextTo"/>
        <c:crossAx val="78920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97568788653164"/>
          <c:y val="5.6020038177576302E-2"/>
          <c:w val="0.16722601809675491"/>
          <c:h val="0.52560119582672626"/>
        </c:manualLayout>
      </c:layout>
    </c:legend>
    <c:plotVisOnly val="1"/>
    <c:dispBlanksAs val="gap"/>
  </c:chart>
  <c:spPr>
    <a:solidFill>
      <a:schemeClr val="accent1">
        <a:lumMod val="20000"/>
        <a:lumOff val="80000"/>
      </a:schemeClr>
    </a:solidFill>
    <a:effectLst>
      <a:glow rad="228600">
        <a:schemeClr val="accent3">
          <a:satMod val="175000"/>
          <a:alpha val="40000"/>
        </a:schemeClr>
      </a:glow>
      <a:outerShdw blurRad="152400" dist="317500" dir="5400000" sx="90000" sy="-19000" rotWithShape="0">
        <a:prstClr val="black">
          <a:alpha val="15000"/>
        </a:prstClr>
      </a:outerShdw>
    </a:effectLst>
    <a:scene3d>
      <a:camera prst="orthographicFront"/>
      <a:lightRig rig="threePt" dir="t"/>
    </a:scene3d>
    <a:sp3d>
      <a:bevelT prst="angle"/>
    </a:sp3d>
  </c:spPr>
  <c:externalData r:id="rId3"/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Лист3!$B$1</c:f>
              <c:strCache>
                <c:ptCount val="1"/>
                <c:pt idx="0">
                  <c:v>очная форма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Лист3!$A$2:$A$6</c:f>
              <c:strCache>
                <c:ptCount val="5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</c:strCache>
            </c:strRef>
          </c:cat>
          <c:val>
            <c:numRef>
              <c:f>Лист3!$B$2:$B$6</c:f>
              <c:numCache>
                <c:formatCode>General</c:formatCode>
                <c:ptCount val="5"/>
                <c:pt idx="0">
                  <c:v>495</c:v>
                </c:pt>
                <c:pt idx="1">
                  <c:v>423</c:v>
                </c:pt>
                <c:pt idx="2">
                  <c:v>422</c:v>
                </c:pt>
                <c:pt idx="3">
                  <c:v>457</c:v>
                </c:pt>
                <c:pt idx="4">
                  <c:v>461</c:v>
                </c:pt>
              </c:numCache>
            </c:numRef>
          </c:val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очно-заочная и заочная форма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Лист3!$A$2:$A$6</c:f>
              <c:strCache>
                <c:ptCount val="5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</c:strCache>
            </c:strRef>
          </c:cat>
          <c:val>
            <c:numRef>
              <c:f>Лист3!$C$2:$C$6</c:f>
              <c:numCache>
                <c:formatCode>General</c:formatCode>
                <c:ptCount val="5"/>
                <c:pt idx="0">
                  <c:v>146</c:v>
                </c:pt>
                <c:pt idx="1">
                  <c:v>93</c:v>
                </c:pt>
                <c:pt idx="2">
                  <c:v>73</c:v>
                </c:pt>
                <c:pt idx="3">
                  <c:v>123</c:v>
                </c:pt>
                <c:pt idx="4">
                  <c:v>74</c:v>
                </c:pt>
              </c:numCache>
            </c:numRef>
          </c:val>
        </c:ser>
        <c:marker val="1"/>
        <c:axId val="78969472"/>
        <c:axId val="79184256"/>
      </c:lineChart>
      <c:catAx>
        <c:axId val="7896947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9184256"/>
        <c:crosses val="autoZero"/>
        <c:auto val="1"/>
        <c:lblAlgn val="ctr"/>
        <c:lblOffset val="100"/>
      </c:catAx>
      <c:valAx>
        <c:axId val="791842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8969472"/>
        <c:crosses val="autoZero"/>
        <c:crossBetween val="between"/>
      </c:val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c:spPr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solidFill>
      <a:schemeClr val="bg2"/>
    </a:solidFill>
    <a:effectLst>
      <a:glow rad="139700">
        <a:schemeClr val="accent6">
          <a:satMod val="175000"/>
          <a:alpha val="40000"/>
        </a:schemeClr>
      </a:glow>
      <a:outerShdw blurRad="152400" dist="317500" dir="5400000" sx="90000" sy="-19000" rotWithShape="0">
        <a:prstClr val="black">
          <a:alpha val="15000"/>
        </a:prstClr>
      </a:outerShdw>
    </a:effectLst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Лист3!$J$2</c:f>
              <c:strCache>
                <c:ptCount val="1"/>
                <c:pt idx="0">
                  <c:v>выпуск очной формы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Лист3!$I$3:$I$7</c:f>
              <c:strCache>
                <c:ptCount val="5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</c:strCache>
            </c:strRef>
          </c:cat>
          <c:val>
            <c:numRef>
              <c:f>Лист3!$J$3:$J$7</c:f>
              <c:numCache>
                <c:formatCode>General</c:formatCode>
                <c:ptCount val="5"/>
                <c:pt idx="0">
                  <c:v>100</c:v>
                </c:pt>
                <c:pt idx="1">
                  <c:v>96</c:v>
                </c:pt>
                <c:pt idx="2">
                  <c:v>83</c:v>
                </c:pt>
                <c:pt idx="3">
                  <c:v>89</c:v>
                </c:pt>
                <c:pt idx="4">
                  <c:v>75</c:v>
                </c:pt>
              </c:numCache>
            </c:numRef>
          </c:val>
        </c:ser>
        <c:ser>
          <c:idx val="1"/>
          <c:order val="1"/>
          <c:tx>
            <c:strRef>
              <c:f>Лист3!$K$2</c:f>
              <c:strCache>
                <c:ptCount val="1"/>
                <c:pt idx="0">
                  <c:v>выпуск очно-заочной и заочной формы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Лист3!$I$3:$I$7</c:f>
              <c:strCache>
                <c:ptCount val="5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</c:strCache>
            </c:strRef>
          </c:cat>
          <c:val>
            <c:numRef>
              <c:f>Лист3!$K$3:$K$7</c:f>
              <c:numCache>
                <c:formatCode>General</c:formatCode>
                <c:ptCount val="5"/>
                <c:pt idx="0">
                  <c:v>21</c:v>
                </c:pt>
                <c:pt idx="1">
                  <c:v>14</c:v>
                </c:pt>
                <c:pt idx="2">
                  <c:v>18</c:v>
                </c:pt>
                <c:pt idx="3">
                  <c:v>12</c:v>
                </c:pt>
                <c:pt idx="4">
                  <c:v>16</c:v>
                </c:pt>
              </c:numCache>
            </c:numRef>
          </c:val>
        </c:ser>
        <c:marker val="1"/>
        <c:axId val="79204736"/>
        <c:axId val="79206272"/>
      </c:lineChart>
      <c:catAx>
        <c:axId val="79204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9206272"/>
        <c:crosses val="autoZero"/>
        <c:auto val="1"/>
        <c:lblAlgn val="ctr"/>
        <c:lblOffset val="100"/>
      </c:catAx>
      <c:valAx>
        <c:axId val="792062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79204736"/>
        <c:crosses val="autoZero"/>
        <c:crossBetween val="between"/>
      </c:valAx>
      <c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c:spPr>
    </c:plotArea>
    <c:legend>
      <c:legendPos val="r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solidFill>
      <a:schemeClr val="tx2">
        <a:lumMod val="20000"/>
        <a:lumOff val="80000"/>
      </a:schemeClr>
    </a:solidFill>
    <a:ln>
      <a:noFill/>
    </a:ln>
    <a:effectLst>
      <a:glow rad="101600">
        <a:schemeClr val="accent6">
          <a:satMod val="175000"/>
          <a:alpha val="40000"/>
        </a:schemeClr>
      </a:glow>
      <a:outerShdw blurRad="152400" dist="317500" dir="5400000" sx="90000" sy="-19000" rotWithShape="0">
        <a:prstClr val="black">
          <a:alpha val="15000"/>
        </a:prstClr>
      </a:outerShdw>
    </a:effectLst>
  </c:sp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image" Target="../media/image15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8AAFFD-D9CF-49D4-A2CF-C4C3A914EF8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C7A6ED-4943-47EC-81F1-3BB67777FB7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ru-RU" sz="1400" dirty="0" smtClean="0">
            <a:solidFill>
              <a:schemeClr val="tx1"/>
            </a:solidFill>
          </a:endParaRPr>
        </a:p>
        <a:p>
          <a:endParaRPr lang="ru-RU" sz="1400" dirty="0" smtClean="0">
            <a:solidFill>
              <a:schemeClr val="tx1"/>
            </a:solidFill>
          </a:endParaRPr>
        </a:p>
        <a:p>
          <a:r>
            <a:rPr lang="ru-RU" sz="1400" dirty="0" smtClean="0">
              <a:solidFill>
                <a:schemeClr val="tx1"/>
              </a:solidFill>
            </a:rPr>
            <a:t>Земельного права</a:t>
          </a:r>
        </a:p>
        <a:p>
          <a:r>
            <a:rPr lang="ru-RU" sz="1200" i="1" dirty="0" smtClean="0">
              <a:solidFill>
                <a:schemeClr val="tx1"/>
              </a:solidFill>
            </a:rPr>
            <a:t>(выпускающая кафедра)</a:t>
          </a:r>
        </a:p>
        <a:p>
          <a:endParaRPr lang="ru-RU" sz="1400" dirty="0" smtClean="0">
            <a:solidFill>
              <a:schemeClr val="tx1"/>
            </a:solidFill>
          </a:endParaRPr>
        </a:p>
        <a:p>
          <a:endParaRPr lang="ru-RU" sz="1400" dirty="0">
            <a:solidFill>
              <a:schemeClr val="tx1"/>
            </a:solidFill>
          </a:endParaRPr>
        </a:p>
      </dgm:t>
    </dgm:pt>
    <dgm:pt modelId="{1128FC2E-5029-4F1B-B7F3-EB5EC9724C5B}" type="parTrans" cxnId="{0BD2A5FD-A947-4AFC-BCC8-B0BB4C0F3EF5}">
      <dgm:prSet/>
      <dgm:spPr/>
      <dgm:t>
        <a:bodyPr/>
        <a:lstStyle/>
        <a:p>
          <a:endParaRPr lang="ru-RU"/>
        </a:p>
      </dgm:t>
    </dgm:pt>
    <dgm:pt modelId="{DCD3EFE9-F25D-4C38-8C70-522493FB172E}" type="sibTrans" cxnId="{0BD2A5FD-A947-4AFC-BCC8-B0BB4C0F3EF5}">
      <dgm:prSet/>
      <dgm:spPr/>
      <dgm:t>
        <a:bodyPr/>
        <a:lstStyle/>
        <a:p>
          <a:endParaRPr lang="ru-RU"/>
        </a:p>
      </dgm:t>
    </dgm:pt>
    <dgm:pt modelId="{E7B7AD99-4583-49C4-8F30-E56D06D1797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2">
            <a:lumMod val="20000"/>
            <a:lumOff val="80000"/>
          </a:schemeClr>
        </a:solidFill>
        <a:ln>
          <a:solidFill>
            <a:srgbClr val="F0F0D6"/>
          </a:solidFill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Государственного права</a:t>
          </a:r>
        </a:p>
        <a:p>
          <a:r>
            <a:rPr lang="ru-RU" sz="1200" i="1" dirty="0" smtClean="0">
              <a:solidFill>
                <a:schemeClr val="tx1"/>
              </a:solidFill>
            </a:rPr>
            <a:t>(выпускающая кафедра)</a:t>
          </a:r>
          <a:endParaRPr lang="ru-RU" sz="1200" i="1" dirty="0">
            <a:solidFill>
              <a:schemeClr val="tx1"/>
            </a:solidFill>
          </a:endParaRPr>
        </a:p>
      </dgm:t>
    </dgm:pt>
    <dgm:pt modelId="{A3E4663C-6F11-47C9-B2A0-892DEC29A4D5}" type="parTrans" cxnId="{F963B899-3675-4A77-972F-335F0531C5DF}">
      <dgm:prSet/>
      <dgm:spPr/>
      <dgm:t>
        <a:bodyPr/>
        <a:lstStyle/>
        <a:p>
          <a:endParaRPr lang="ru-RU"/>
        </a:p>
      </dgm:t>
    </dgm:pt>
    <dgm:pt modelId="{677354E3-037C-49C0-B23D-B1E8CBDCF335}" type="sibTrans" cxnId="{F963B899-3675-4A77-972F-335F0531C5DF}">
      <dgm:prSet/>
      <dgm:spPr/>
      <dgm:t>
        <a:bodyPr/>
        <a:lstStyle/>
        <a:p>
          <a:endParaRPr lang="ru-RU"/>
        </a:p>
      </dgm:t>
    </dgm:pt>
    <dgm:pt modelId="{61FE51FF-8798-4A75-9CD1-0DB85F9A04B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rgbClr val="F0F0D6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Социально-правовых и гуманитарных дисциплин</a:t>
          </a:r>
          <a:endParaRPr lang="ru-RU" sz="1400" dirty="0">
            <a:solidFill>
              <a:schemeClr val="tx1"/>
            </a:solidFill>
          </a:endParaRPr>
        </a:p>
      </dgm:t>
    </dgm:pt>
    <dgm:pt modelId="{FBCA463D-9B11-443C-AE55-857AA4FC14E3}" type="parTrans" cxnId="{376F2DA0-2841-4F0C-8051-4303D3F4DC66}">
      <dgm:prSet/>
      <dgm:spPr/>
      <dgm:t>
        <a:bodyPr/>
        <a:lstStyle/>
        <a:p>
          <a:endParaRPr lang="ru-RU"/>
        </a:p>
      </dgm:t>
    </dgm:pt>
    <dgm:pt modelId="{F745D1B2-26A9-4C8A-9050-193C47AAF7EC}" type="sibTrans" cxnId="{376F2DA0-2841-4F0C-8051-4303D3F4DC66}">
      <dgm:prSet/>
      <dgm:spPr/>
      <dgm:t>
        <a:bodyPr/>
        <a:lstStyle/>
        <a:p>
          <a:endParaRPr lang="ru-RU"/>
        </a:p>
      </dgm:t>
    </dgm:pt>
    <dgm:pt modelId="{DA797DF9-DDE6-4976-B24C-82E76B095C8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Правоведения</a:t>
          </a:r>
        </a:p>
        <a:p>
          <a:r>
            <a:rPr lang="ru-RU" sz="1200" i="1" dirty="0" smtClean="0">
              <a:solidFill>
                <a:schemeClr val="tx1"/>
              </a:solidFill>
            </a:rPr>
            <a:t>(выпускающая кафедра)</a:t>
          </a:r>
          <a:endParaRPr lang="ru-RU" sz="1200" i="1" dirty="0">
            <a:solidFill>
              <a:schemeClr val="tx1"/>
            </a:solidFill>
          </a:endParaRPr>
        </a:p>
      </dgm:t>
    </dgm:pt>
    <dgm:pt modelId="{8646306F-1F95-4CEE-8964-034D3F458DEF}" type="parTrans" cxnId="{E1030304-C85B-4474-9234-56B72A59D438}">
      <dgm:prSet/>
      <dgm:spPr/>
      <dgm:t>
        <a:bodyPr/>
        <a:lstStyle/>
        <a:p>
          <a:endParaRPr lang="ru-RU"/>
        </a:p>
      </dgm:t>
    </dgm:pt>
    <dgm:pt modelId="{05B9A6D3-7373-4661-BBC9-7370EFE620AA}" type="sibTrans" cxnId="{E1030304-C85B-4474-9234-56B72A59D438}">
      <dgm:prSet/>
      <dgm:spPr/>
      <dgm:t>
        <a:bodyPr/>
        <a:lstStyle/>
        <a:p>
          <a:endParaRPr lang="ru-RU"/>
        </a:p>
      </dgm:t>
    </dgm:pt>
    <dgm:pt modelId="{3765DBED-3506-4DB4-B22F-7C7618FCDF1F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Правоохранительной </a:t>
          </a:r>
          <a:r>
            <a:rPr lang="ru-RU" sz="1400" dirty="0" smtClean="0">
              <a:solidFill>
                <a:schemeClr val="tx1"/>
              </a:solidFill>
            </a:rPr>
            <a:t>деятельности</a:t>
          </a:r>
          <a:endParaRPr lang="ru-RU" sz="1400" dirty="0" smtClean="0">
            <a:solidFill>
              <a:schemeClr val="tx1"/>
            </a:solidFill>
          </a:endParaRPr>
        </a:p>
      </dgm:t>
    </dgm:pt>
    <dgm:pt modelId="{5A79DDB7-392E-493B-BC78-8022ACC550C0}" type="parTrans" cxnId="{E4356BD3-449D-49E2-A6A8-4A9F73158C40}">
      <dgm:prSet/>
      <dgm:spPr/>
      <dgm:t>
        <a:bodyPr/>
        <a:lstStyle/>
        <a:p>
          <a:endParaRPr lang="ru-RU"/>
        </a:p>
      </dgm:t>
    </dgm:pt>
    <dgm:pt modelId="{7AEE3A6F-DA38-4D8E-BC23-88CD97EBD685}" type="sibTrans" cxnId="{E4356BD3-449D-49E2-A6A8-4A9F73158C40}">
      <dgm:prSet/>
      <dgm:spPr/>
      <dgm:t>
        <a:bodyPr/>
        <a:lstStyle/>
        <a:p>
          <a:endParaRPr lang="ru-RU"/>
        </a:p>
      </dgm:t>
    </dgm:pt>
    <dgm:pt modelId="{2EC320F9-E4B9-49D7-9153-2FEEFA74A80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Русского и иностранных языков</a:t>
          </a:r>
          <a:endParaRPr lang="ru-RU" sz="1400" dirty="0">
            <a:solidFill>
              <a:schemeClr val="tx1"/>
            </a:solidFill>
          </a:endParaRPr>
        </a:p>
      </dgm:t>
    </dgm:pt>
    <dgm:pt modelId="{B09E479D-4EBC-4A3B-A751-C651F992CA1D}" type="parTrans" cxnId="{999A0B36-4D75-4BC9-BFF4-8C10DB95F2E1}">
      <dgm:prSet/>
      <dgm:spPr/>
      <dgm:t>
        <a:bodyPr/>
        <a:lstStyle/>
        <a:p>
          <a:endParaRPr lang="ru-RU"/>
        </a:p>
      </dgm:t>
    </dgm:pt>
    <dgm:pt modelId="{E60D4DF9-F41E-46EF-B28A-D51FDDF8949A}" type="sibTrans" cxnId="{999A0B36-4D75-4BC9-BFF4-8C10DB95F2E1}">
      <dgm:prSet/>
      <dgm:spPr/>
      <dgm:t>
        <a:bodyPr/>
        <a:lstStyle/>
        <a:p>
          <a:endParaRPr lang="ru-RU"/>
        </a:p>
      </dgm:t>
    </dgm:pt>
    <dgm:pt modelId="{B367C525-F2BE-4BBD-8D73-25AFCC8ED46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5"/>
          <a:tile tx="0" ty="0" sx="100000" sy="100000" flip="none" algn="tl"/>
        </a:blip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solidFill>
                <a:schemeClr val="tx1"/>
              </a:solidFill>
            </a:rPr>
            <a:t>Аграрного и экологического </a:t>
          </a:r>
          <a:r>
            <a:rPr lang="ru-RU" sz="1400" dirty="0" smtClean="0">
              <a:solidFill>
                <a:schemeClr val="tx1"/>
              </a:solidFill>
            </a:rPr>
            <a:t>права</a:t>
          </a:r>
          <a:endParaRPr lang="ru-RU" sz="1400" dirty="0" smtClean="0">
            <a:solidFill>
              <a:schemeClr val="tx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dirty="0">
            <a:solidFill>
              <a:schemeClr val="tx1"/>
            </a:solidFill>
          </a:endParaRPr>
        </a:p>
      </dgm:t>
    </dgm:pt>
    <dgm:pt modelId="{19B2D5D4-BBA8-4CCC-9AC9-4666F471DDFF}" type="parTrans" cxnId="{7E56FD6E-6726-4B1F-BFB7-A0FBDB60574C}">
      <dgm:prSet/>
      <dgm:spPr/>
      <dgm:t>
        <a:bodyPr/>
        <a:lstStyle/>
        <a:p>
          <a:endParaRPr lang="ru-RU"/>
        </a:p>
      </dgm:t>
    </dgm:pt>
    <dgm:pt modelId="{44D491A4-6859-46A7-8372-6C0A4E9C4EA0}" type="sibTrans" cxnId="{7E56FD6E-6726-4B1F-BFB7-A0FBDB60574C}">
      <dgm:prSet/>
      <dgm:spPr/>
      <dgm:t>
        <a:bodyPr/>
        <a:lstStyle/>
        <a:p>
          <a:endParaRPr lang="ru-RU"/>
        </a:p>
      </dgm:t>
    </dgm:pt>
    <dgm:pt modelId="{EF00B2F5-C358-4A06-9588-0D0E3696D62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6"/>
          <a:tile tx="0" ty="0" sx="100000" sy="100000" flip="none" algn="tl"/>
        </a:blipFill>
        <a:ln>
          <a:solidFill>
            <a:srgbClr val="F0F0D6"/>
          </a:solidFill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Гражданско-правовых дисциплин</a:t>
          </a:r>
          <a:endParaRPr lang="ru-RU" sz="1400" dirty="0">
            <a:solidFill>
              <a:schemeClr val="tx1"/>
            </a:solidFill>
          </a:endParaRPr>
        </a:p>
      </dgm:t>
    </dgm:pt>
    <dgm:pt modelId="{D3FBC5E6-4EFB-494E-B174-39BF7F6AB73C}" type="parTrans" cxnId="{C441268F-FD84-450D-A1E7-72885DDB21CB}">
      <dgm:prSet/>
      <dgm:spPr/>
      <dgm:t>
        <a:bodyPr/>
        <a:lstStyle/>
        <a:p>
          <a:endParaRPr lang="ru-RU"/>
        </a:p>
      </dgm:t>
    </dgm:pt>
    <dgm:pt modelId="{3A86591B-E660-467F-9C7A-335435EECCBE}" type="sibTrans" cxnId="{C441268F-FD84-450D-A1E7-72885DDB21CB}">
      <dgm:prSet/>
      <dgm:spPr/>
      <dgm:t>
        <a:bodyPr/>
        <a:lstStyle/>
        <a:p>
          <a:endParaRPr lang="ru-RU"/>
        </a:p>
      </dgm:t>
    </dgm:pt>
    <dgm:pt modelId="{7EB8B01F-7212-46BE-816D-98FF7A9937F3}" type="pres">
      <dgm:prSet presAssocID="{E68AAFFD-D9CF-49D4-A2CF-C4C3A914EF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5B69D-35DD-4380-A10A-64613A30E5E0}" type="pres">
      <dgm:prSet presAssocID="{7CC7A6ED-4943-47EC-81F1-3BB67777FB73}" presName="node" presStyleLbl="node1" presStyleIdx="0" presStyleCnt="8" custLinFactNeighborX="-4972" custLinFactNeighborY="-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0076C-C781-46C7-9DD2-488ED3196CE7}" type="pres">
      <dgm:prSet presAssocID="{DCD3EFE9-F25D-4C38-8C70-522493FB172E}" presName="sibTrans" presStyleCnt="0"/>
      <dgm:spPr/>
    </dgm:pt>
    <dgm:pt modelId="{6A912EC0-FC78-46DB-8C66-8FC8011470B9}" type="pres">
      <dgm:prSet presAssocID="{E7B7AD99-4583-49C4-8F30-E56D06D17971}" presName="node" presStyleLbl="node1" presStyleIdx="1" presStyleCnt="8" custLinFactNeighborX="-4291" custLinFactNeighborY="-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0A90C-5AD2-46FD-A59F-CBE519A92E34}" type="pres">
      <dgm:prSet presAssocID="{677354E3-037C-49C0-B23D-B1E8CBDCF335}" presName="sibTrans" presStyleCnt="0"/>
      <dgm:spPr/>
    </dgm:pt>
    <dgm:pt modelId="{5314B92F-3C4F-48C8-8C17-6FD88E12B4A4}" type="pres">
      <dgm:prSet presAssocID="{61FE51FF-8798-4A75-9CD1-0DB85F9A04B7}" presName="node" presStyleLbl="node1" presStyleIdx="2" presStyleCnt="8" custLinFactY="100000" custLinFactNeighborX="-49769" custLinFactNeighborY="125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E2BD4-642F-4020-A974-EDB81B7BE755}" type="pres">
      <dgm:prSet presAssocID="{F745D1B2-26A9-4C8A-9050-193C47AAF7EC}" presName="sibTrans" presStyleCnt="0"/>
      <dgm:spPr/>
    </dgm:pt>
    <dgm:pt modelId="{814E628C-BA21-4B0E-9303-D51DAAB9E42F}" type="pres">
      <dgm:prSet presAssocID="{DA797DF9-DDE6-4976-B24C-82E76B095C8B}" presName="node" presStyleLbl="node1" presStyleIdx="3" presStyleCnt="8" custLinFactX="100000" custLinFactY="-16683" custLinFactNeighborX="11539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4B319-1853-4841-B96A-7387CC2F2BD7}" type="pres">
      <dgm:prSet presAssocID="{05B9A6D3-7373-4661-BBC9-7370EFE620AA}" presName="sibTrans" presStyleCnt="0"/>
      <dgm:spPr/>
    </dgm:pt>
    <dgm:pt modelId="{2D6A8F02-3DF7-486B-AFC7-A9FEB80F01CC}" type="pres">
      <dgm:prSet presAssocID="{3765DBED-3506-4DB4-B22F-7C7618FCDF1F}" presName="node" presStyleLbl="node1" presStyleIdx="4" presStyleCnt="8" custLinFactX="-10000" custLinFactNeighborX="-100000" custLinFactNeighborY="-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8E433-7219-49EE-A5A4-1430106E220F}" type="pres">
      <dgm:prSet presAssocID="{7AEE3A6F-DA38-4D8E-BC23-88CD97EBD685}" presName="sibTrans" presStyleCnt="0"/>
      <dgm:spPr/>
    </dgm:pt>
    <dgm:pt modelId="{885DAD07-6808-42A7-9BC8-0415B77DA235}" type="pres">
      <dgm:prSet presAssocID="{2EC320F9-E4B9-49D7-9153-2FEEFA74A807}" presName="node" presStyleLbl="node1" presStyleIdx="5" presStyleCnt="8" custLinFactX="-65909" custLinFactY="1452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42B95-5818-411F-AAD1-E66044B52943}" type="pres">
      <dgm:prSet presAssocID="{E60D4DF9-F41E-46EF-B28A-D51FDDF8949A}" presName="sibTrans" presStyleCnt="0"/>
      <dgm:spPr/>
    </dgm:pt>
    <dgm:pt modelId="{E36828C6-1DA2-4288-BFC0-43276F5B65EF}" type="pres">
      <dgm:prSet presAssocID="{B367C525-F2BE-4BBD-8D73-25AFCC8ED463}" presName="node" presStyleLbl="node1" presStyleIdx="6" presStyleCnt="8" custLinFactY="-17508" custLinFactNeighborX="5096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15879-80CA-4C9F-A3FF-A643D6473EDE}" type="pres">
      <dgm:prSet presAssocID="{44D491A4-6859-46A7-8372-6C0A4E9C4EA0}" presName="sibTrans" presStyleCnt="0"/>
      <dgm:spPr/>
    </dgm:pt>
    <dgm:pt modelId="{A12C7C78-C9A5-4B1C-B995-4E06DD98655A}" type="pres">
      <dgm:prSet presAssocID="{EF00B2F5-C358-4A06-9588-0D0E3696D62B}" presName="node" presStyleLbl="node1" presStyleIdx="7" presStyleCnt="8" custScaleY="99091" custLinFactY="-20723" custLinFactNeighborX="501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7C2511-34EA-4056-930F-D2BBF9751917}" type="presOf" srcId="{B367C525-F2BE-4BBD-8D73-25AFCC8ED463}" destId="{E36828C6-1DA2-4288-BFC0-43276F5B65EF}" srcOrd="0" destOrd="0" presId="urn:microsoft.com/office/officeart/2005/8/layout/default#1"/>
    <dgm:cxn modelId="{376F2DA0-2841-4F0C-8051-4303D3F4DC66}" srcId="{E68AAFFD-D9CF-49D4-A2CF-C4C3A914EF8D}" destId="{61FE51FF-8798-4A75-9CD1-0DB85F9A04B7}" srcOrd="2" destOrd="0" parTransId="{FBCA463D-9B11-443C-AE55-857AA4FC14E3}" sibTransId="{F745D1B2-26A9-4C8A-9050-193C47AAF7EC}"/>
    <dgm:cxn modelId="{E28C253D-8537-4139-9F91-44AFD1F9A565}" type="presOf" srcId="{EF00B2F5-C358-4A06-9588-0D0E3696D62B}" destId="{A12C7C78-C9A5-4B1C-B995-4E06DD98655A}" srcOrd="0" destOrd="0" presId="urn:microsoft.com/office/officeart/2005/8/layout/default#1"/>
    <dgm:cxn modelId="{BB3A28A6-1E4A-4304-AB64-0F362CB78D23}" type="presOf" srcId="{3765DBED-3506-4DB4-B22F-7C7618FCDF1F}" destId="{2D6A8F02-3DF7-486B-AFC7-A9FEB80F01CC}" srcOrd="0" destOrd="0" presId="urn:microsoft.com/office/officeart/2005/8/layout/default#1"/>
    <dgm:cxn modelId="{F963B899-3675-4A77-972F-335F0531C5DF}" srcId="{E68AAFFD-D9CF-49D4-A2CF-C4C3A914EF8D}" destId="{E7B7AD99-4583-49C4-8F30-E56D06D17971}" srcOrd="1" destOrd="0" parTransId="{A3E4663C-6F11-47C9-B2A0-892DEC29A4D5}" sibTransId="{677354E3-037C-49C0-B23D-B1E8CBDCF335}"/>
    <dgm:cxn modelId="{ED6A39B2-3F31-4A78-AE58-D054B532F23A}" type="presOf" srcId="{7CC7A6ED-4943-47EC-81F1-3BB67777FB73}" destId="{23A5B69D-35DD-4380-A10A-64613A30E5E0}" srcOrd="0" destOrd="0" presId="urn:microsoft.com/office/officeart/2005/8/layout/default#1"/>
    <dgm:cxn modelId="{7E56FD6E-6726-4B1F-BFB7-A0FBDB60574C}" srcId="{E68AAFFD-D9CF-49D4-A2CF-C4C3A914EF8D}" destId="{B367C525-F2BE-4BBD-8D73-25AFCC8ED463}" srcOrd="6" destOrd="0" parTransId="{19B2D5D4-BBA8-4CCC-9AC9-4666F471DDFF}" sibTransId="{44D491A4-6859-46A7-8372-6C0A4E9C4EA0}"/>
    <dgm:cxn modelId="{999A0B36-4D75-4BC9-BFF4-8C10DB95F2E1}" srcId="{E68AAFFD-D9CF-49D4-A2CF-C4C3A914EF8D}" destId="{2EC320F9-E4B9-49D7-9153-2FEEFA74A807}" srcOrd="5" destOrd="0" parTransId="{B09E479D-4EBC-4A3B-A751-C651F992CA1D}" sibTransId="{E60D4DF9-F41E-46EF-B28A-D51FDDF8949A}"/>
    <dgm:cxn modelId="{9E011E78-371C-4879-8983-12AB6D429FED}" type="presOf" srcId="{E68AAFFD-D9CF-49D4-A2CF-C4C3A914EF8D}" destId="{7EB8B01F-7212-46BE-816D-98FF7A9937F3}" srcOrd="0" destOrd="0" presId="urn:microsoft.com/office/officeart/2005/8/layout/default#1"/>
    <dgm:cxn modelId="{5B1508EA-BB6C-4FC4-8B0E-8CE75EDD4717}" type="presOf" srcId="{2EC320F9-E4B9-49D7-9153-2FEEFA74A807}" destId="{885DAD07-6808-42A7-9BC8-0415B77DA235}" srcOrd="0" destOrd="0" presId="urn:microsoft.com/office/officeart/2005/8/layout/default#1"/>
    <dgm:cxn modelId="{E4356BD3-449D-49E2-A6A8-4A9F73158C40}" srcId="{E68AAFFD-D9CF-49D4-A2CF-C4C3A914EF8D}" destId="{3765DBED-3506-4DB4-B22F-7C7618FCDF1F}" srcOrd="4" destOrd="0" parTransId="{5A79DDB7-392E-493B-BC78-8022ACC550C0}" sibTransId="{7AEE3A6F-DA38-4D8E-BC23-88CD97EBD685}"/>
    <dgm:cxn modelId="{6348F945-49CA-4B5D-9C48-6FCC1A48F915}" type="presOf" srcId="{61FE51FF-8798-4A75-9CD1-0DB85F9A04B7}" destId="{5314B92F-3C4F-48C8-8C17-6FD88E12B4A4}" srcOrd="0" destOrd="0" presId="urn:microsoft.com/office/officeart/2005/8/layout/default#1"/>
    <dgm:cxn modelId="{9BBEB998-2AD9-4B84-886E-FD27C8A63886}" type="presOf" srcId="{E7B7AD99-4583-49C4-8F30-E56D06D17971}" destId="{6A912EC0-FC78-46DB-8C66-8FC8011470B9}" srcOrd="0" destOrd="0" presId="urn:microsoft.com/office/officeart/2005/8/layout/default#1"/>
    <dgm:cxn modelId="{C441268F-FD84-450D-A1E7-72885DDB21CB}" srcId="{E68AAFFD-D9CF-49D4-A2CF-C4C3A914EF8D}" destId="{EF00B2F5-C358-4A06-9588-0D0E3696D62B}" srcOrd="7" destOrd="0" parTransId="{D3FBC5E6-4EFB-494E-B174-39BF7F6AB73C}" sibTransId="{3A86591B-E660-467F-9C7A-335435EECCBE}"/>
    <dgm:cxn modelId="{0BD2A5FD-A947-4AFC-BCC8-B0BB4C0F3EF5}" srcId="{E68AAFFD-D9CF-49D4-A2CF-C4C3A914EF8D}" destId="{7CC7A6ED-4943-47EC-81F1-3BB67777FB73}" srcOrd="0" destOrd="0" parTransId="{1128FC2E-5029-4F1B-B7F3-EB5EC9724C5B}" sibTransId="{DCD3EFE9-F25D-4C38-8C70-522493FB172E}"/>
    <dgm:cxn modelId="{E1030304-C85B-4474-9234-56B72A59D438}" srcId="{E68AAFFD-D9CF-49D4-A2CF-C4C3A914EF8D}" destId="{DA797DF9-DDE6-4976-B24C-82E76B095C8B}" srcOrd="3" destOrd="0" parTransId="{8646306F-1F95-4CEE-8964-034D3F458DEF}" sibTransId="{05B9A6D3-7373-4661-BBC9-7370EFE620AA}"/>
    <dgm:cxn modelId="{C4186ED2-7B84-4D76-B9FE-D422A68825C7}" type="presOf" srcId="{DA797DF9-DDE6-4976-B24C-82E76B095C8B}" destId="{814E628C-BA21-4B0E-9303-D51DAAB9E42F}" srcOrd="0" destOrd="0" presId="urn:microsoft.com/office/officeart/2005/8/layout/default#1"/>
    <dgm:cxn modelId="{45918A66-DC9D-45B5-9817-079220FD303D}" type="presParOf" srcId="{7EB8B01F-7212-46BE-816D-98FF7A9937F3}" destId="{23A5B69D-35DD-4380-A10A-64613A30E5E0}" srcOrd="0" destOrd="0" presId="urn:microsoft.com/office/officeart/2005/8/layout/default#1"/>
    <dgm:cxn modelId="{CC1A475F-6F5D-4FE5-858E-2C6A7EED0C64}" type="presParOf" srcId="{7EB8B01F-7212-46BE-816D-98FF7A9937F3}" destId="{7F30076C-C781-46C7-9DD2-488ED3196CE7}" srcOrd="1" destOrd="0" presId="urn:microsoft.com/office/officeart/2005/8/layout/default#1"/>
    <dgm:cxn modelId="{2B8EBEF1-471D-47F7-9C76-04BD63F9802F}" type="presParOf" srcId="{7EB8B01F-7212-46BE-816D-98FF7A9937F3}" destId="{6A912EC0-FC78-46DB-8C66-8FC8011470B9}" srcOrd="2" destOrd="0" presId="urn:microsoft.com/office/officeart/2005/8/layout/default#1"/>
    <dgm:cxn modelId="{7FEE63FF-BD37-45F1-8740-FD803540EE2C}" type="presParOf" srcId="{7EB8B01F-7212-46BE-816D-98FF7A9937F3}" destId="{D6A0A90C-5AD2-46FD-A59F-CBE519A92E34}" srcOrd="3" destOrd="0" presId="urn:microsoft.com/office/officeart/2005/8/layout/default#1"/>
    <dgm:cxn modelId="{93931BF5-E65F-4981-BFFE-7AFD65746C0D}" type="presParOf" srcId="{7EB8B01F-7212-46BE-816D-98FF7A9937F3}" destId="{5314B92F-3C4F-48C8-8C17-6FD88E12B4A4}" srcOrd="4" destOrd="0" presId="urn:microsoft.com/office/officeart/2005/8/layout/default#1"/>
    <dgm:cxn modelId="{91B42723-86F4-4635-A3E6-09E254DD34B5}" type="presParOf" srcId="{7EB8B01F-7212-46BE-816D-98FF7A9937F3}" destId="{C1CE2BD4-642F-4020-A974-EDB81B7BE755}" srcOrd="5" destOrd="0" presId="urn:microsoft.com/office/officeart/2005/8/layout/default#1"/>
    <dgm:cxn modelId="{30944CC6-ED88-4C0A-A5F6-F19A7CB82445}" type="presParOf" srcId="{7EB8B01F-7212-46BE-816D-98FF7A9937F3}" destId="{814E628C-BA21-4B0E-9303-D51DAAB9E42F}" srcOrd="6" destOrd="0" presId="urn:microsoft.com/office/officeart/2005/8/layout/default#1"/>
    <dgm:cxn modelId="{91435CBD-0703-4BE3-8C30-627F671A66A0}" type="presParOf" srcId="{7EB8B01F-7212-46BE-816D-98FF7A9937F3}" destId="{3224B319-1853-4841-B96A-7387CC2F2BD7}" srcOrd="7" destOrd="0" presId="urn:microsoft.com/office/officeart/2005/8/layout/default#1"/>
    <dgm:cxn modelId="{5F8F2CFD-FF94-487F-A56A-E1AD9FC7A0C4}" type="presParOf" srcId="{7EB8B01F-7212-46BE-816D-98FF7A9937F3}" destId="{2D6A8F02-3DF7-486B-AFC7-A9FEB80F01CC}" srcOrd="8" destOrd="0" presId="urn:microsoft.com/office/officeart/2005/8/layout/default#1"/>
    <dgm:cxn modelId="{4F06E9A5-E8B9-43A2-9179-EB0D69A84DF7}" type="presParOf" srcId="{7EB8B01F-7212-46BE-816D-98FF7A9937F3}" destId="{C568E433-7219-49EE-A5A4-1430106E220F}" srcOrd="9" destOrd="0" presId="urn:microsoft.com/office/officeart/2005/8/layout/default#1"/>
    <dgm:cxn modelId="{9367D497-EAC6-4F2B-B7AB-91DAD83C201B}" type="presParOf" srcId="{7EB8B01F-7212-46BE-816D-98FF7A9937F3}" destId="{885DAD07-6808-42A7-9BC8-0415B77DA235}" srcOrd="10" destOrd="0" presId="urn:microsoft.com/office/officeart/2005/8/layout/default#1"/>
    <dgm:cxn modelId="{34F9B72D-5D89-4A83-A81B-C257872C16E1}" type="presParOf" srcId="{7EB8B01F-7212-46BE-816D-98FF7A9937F3}" destId="{C1D42B95-5818-411F-AAD1-E66044B52943}" srcOrd="11" destOrd="0" presId="urn:microsoft.com/office/officeart/2005/8/layout/default#1"/>
    <dgm:cxn modelId="{2611CD36-27A1-4ADE-930B-EB6D96074819}" type="presParOf" srcId="{7EB8B01F-7212-46BE-816D-98FF7A9937F3}" destId="{E36828C6-1DA2-4288-BFC0-43276F5B65EF}" srcOrd="12" destOrd="0" presId="urn:microsoft.com/office/officeart/2005/8/layout/default#1"/>
    <dgm:cxn modelId="{31DB36D9-0278-4BA2-800C-953936C25148}" type="presParOf" srcId="{7EB8B01F-7212-46BE-816D-98FF7A9937F3}" destId="{CDF15879-80CA-4C9F-A3FF-A643D6473EDE}" srcOrd="13" destOrd="0" presId="urn:microsoft.com/office/officeart/2005/8/layout/default#1"/>
    <dgm:cxn modelId="{166F6DB9-4C98-4094-9B36-B3D3DE387A0D}" type="presParOf" srcId="{7EB8B01F-7212-46BE-816D-98FF7A9937F3}" destId="{A12C7C78-C9A5-4B1C-B995-4E06DD98655A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5B69D-35DD-4380-A10A-64613A30E5E0}">
      <dsp:nvSpPr>
        <dsp:cNvPr id="0" name=""/>
        <dsp:cNvSpPr/>
      </dsp:nvSpPr>
      <dsp:spPr>
        <a:xfrm>
          <a:off x="0" y="25095"/>
          <a:ext cx="2242537" cy="1345522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12700" cap="flat" cmpd="sng" algn="ctr">
          <a:noFill/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Земельного права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(выпускающая кафедра)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0" y="25095"/>
        <a:ext cx="2242537" cy="1345522"/>
      </dsp:txXfrm>
    </dsp:sp>
    <dsp:sp modelId="{6A912EC0-FC78-46DB-8C66-8FC8011470B9}">
      <dsp:nvSpPr>
        <dsp:cNvPr id="0" name=""/>
        <dsp:cNvSpPr/>
      </dsp:nvSpPr>
      <dsp:spPr>
        <a:xfrm>
          <a:off x="2370563" y="25485"/>
          <a:ext cx="2242537" cy="134552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rgbClr val="F0F0D6"/>
          </a:solidFill>
          <a:prstDash val="solid"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Государственного права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(выпускающая кафедра)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2370563" y="25485"/>
        <a:ext cx="2242537" cy="1345522"/>
      </dsp:txXfrm>
    </dsp:sp>
    <dsp:sp modelId="{5314B92F-3C4F-48C8-8C17-6FD88E12B4A4}">
      <dsp:nvSpPr>
        <dsp:cNvPr id="0" name=""/>
        <dsp:cNvSpPr/>
      </dsp:nvSpPr>
      <dsp:spPr>
        <a:xfrm>
          <a:off x="3817494" y="3064065"/>
          <a:ext cx="2242537" cy="1345522"/>
        </a:xfrm>
        <a:prstGeom prst="rect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12700" cap="flat" cmpd="sng" algn="ctr">
          <a:solidFill>
            <a:srgbClr val="F0F0D6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Социально-правовых и гуманитарных дисциплин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817494" y="3064065"/>
        <a:ext cx="2242537" cy="1345522"/>
      </dsp:txXfrm>
    </dsp:sp>
    <dsp:sp modelId="{814E628C-BA21-4B0E-9303-D51DAAB9E42F}">
      <dsp:nvSpPr>
        <dsp:cNvPr id="0" name=""/>
        <dsp:cNvSpPr/>
      </dsp:nvSpPr>
      <dsp:spPr>
        <a:xfrm>
          <a:off x="4830358" y="25494"/>
          <a:ext cx="2242537" cy="1345522"/>
        </a:xfrm>
        <a:prstGeom prst="rect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12700" cap="flat" cmpd="sng" algn="ctr">
          <a:noFill/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Правоведения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solidFill>
                <a:schemeClr val="tx1"/>
              </a:solidFill>
            </a:rPr>
            <a:t>(выпускающая кафедра)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4830358" y="25494"/>
        <a:ext cx="2242537" cy="1345522"/>
      </dsp:txXfrm>
    </dsp:sp>
    <dsp:sp modelId="{2D6A8F02-3DF7-486B-AFC7-A9FEB80F01CC}">
      <dsp:nvSpPr>
        <dsp:cNvPr id="0" name=""/>
        <dsp:cNvSpPr/>
      </dsp:nvSpPr>
      <dsp:spPr>
        <a:xfrm>
          <a:off x="0" y="1584174"/>
          <a:ext cx="2242537" cy="1345522"/>
        </a:xfrm>
        <a:prstGeom prst="rect">
          <a:avLst/>
        </a:prstGeom>
        <a:blipFill rotWithShape="0">
          <a:blip xmlns:r="http://schemas.openxmlformats.org/officeDocument/2006/relationships" r:embed="rId4"/>
          <a:tile tx="0" ty="0" sx="100000" sy="100000" flip="none" algn="tl"/>
        </a:blip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Правоохранительной </a:t>
          </a:r>
          <a:r>
            <a:rPr lang="ru-RU" sz="1400" kern="1200" dirty="0" smtClean="0">
              <a:solidFill>
                <a:schemeClr val="tx1"/>
              </a:solidFill>
            </a:rPr>
            <a:t>деятельности</a:t>
          </a:r>
          <a:endParaRPr lang="ru-RU" sz="1400" kern="1200" dirty="0" smtClean="0">
            <a:solidFill>
              <a:schemeClr val="tx1"/>
            </a:solidFill>
          </a:endParaRPr>
        </a:p>
      </dsp:txBody>
      <dsp:txXfrm>
        <a:off x="0" y="1584174"/>
        <a:ext cx="2242537" cy="1345522"/>
      </dsp:txXfrm>
    </dsp:sp>
    <dsp:sp modelId="{885DAD07-6808-42A7-9BC8-0415B77DA235}">
      <dsp:nvSpPr>
        <dsp:cNvPr id="0" name=""/>
        <dsp:cNvSpPr/>
      </dsp:nvSpPr>
      <dsp:spPr>
        <a:xfrm>
          <a:off x="1213010" y="3136423"/>
          <a:ext cx="2242537" cy="134552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Русского и иностранных языков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213010" y="3136423"/>
        <a:ext cx="2242537" cy="1345522"/>
      </dsp:txXfrm>
    </dsp:sp>
    <dsp:sp modelId="{E36828C6-1DA2-4288-BFC0-43276F5B65EF}">
      <dsp:nvSpPr>
        <dsp:cNvPr id="0" name=""/>
        <dsp:cNvSpPr/>
      </dsp:nvSpPr>
      <dsp:spPr>
        <a:xfrm>
          <a:off x="2376260" y="1584170"/>
          <a:ext cx="2242537" cy="1345522"/>
        </a:xfrm>
        <a:prstGeom prst="rect">
          <a:avLst/>
        </a:prstGeom>
        <a:blipFill rotWithShape="0">
          <a:blip xmlns:r="http://schemas.openxmlformats.org/officeDocument/2006/relationships" r:embed="rId5"/>
          <a:tile tx="0" ty="0" sx="100000" sy="100000" flip="none" algn="tl"/>
        </a:blipFill>
        <a:ln w="12700" cap="flat" cmpd="sng" algn="ctr">
          <a:noFill/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solidFill>
                <a:schemeClr val="tx1"/>
              </a:solidFill>
            </a:rPr>
            <a:t>Аграрного и экологического </a:t>
          </a:r>
          <a:r>
            <a:rPr lang="ru-RU" sz="1400" kern="1200" dirty="0" smtClean="0">
              <a:solidFill>
                <a:schemeClr val="tx1"/>
              </a:solidFill>
            </a:rPr>
            <a:t>права</a:t>
          </a:r>
          <a:endParaRPr lang="ru-RU" sz="1400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2376260" y="1584170"/>
        <a:ext cx="2242537" cy="1345522"/>
      </dsp:txXfrm>
    </dsp:sp>
    <dsp:sp modelId="{A12C7C78-C9A5-4B1C-B995-4E06DD98655A}">
      <dsp:nvSpPr>
        <dsp:cNvPr id="0" name=""/>
        <dsp:cNvSpPr/>
      </dsp:nvSpPr>
      <dsp:spPr>
        <a:xfrm>
          <a:off x="4824527" y="1547027"/>
          <a:ext cx="2242537" cy="1333291"/>
        </a:xfrm>
        <a:prstGeom prst="rect">
          <a:avLst/>
        </a:prstGeom>
        <a:blipFill rotWithShape="0">
          <a:blip xmlns:r="http://schemas.openxmlformats.org/officeDocument/2006/relationships" r:embed="rId6"/>
          <a:tile tx="0" ty="0" sx="100000" sy="100000" flip="none" algn="tl"/>
        </a:blipFill>
        <a:ln w="12700" cap="flat" cmpd="sng" algn="ctr">
          <a:solidFill>
            <a:srgbClr val="F0F0D6"/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Гражданско-правовых дисциплин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4824527" y="1547027"/>
        <a:ext cx="2242537" cy="1333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0.75195</cdr:x>
      <cdr:y>0.58182</cdr:y>
    </cdr:from>
    <cdr:to>
      <cdr:x>0.99074</cdr:x>
      <cdr:y>0.95303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47810" y="2304256"/>
          <a:ext cx="1857018" cy="147014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C4385-4E55-49A0-A630-805777BC5B48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10F13-FC44-4BCC-B916-E476D65A59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0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10F13-FC44-4BCC-B916-E476D65A59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46063" y="930275"/>
            <a:ext cx="8212137" cy="5332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B45C-5D52-4924-AA34-AFCD045D9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jpeg"/><Relationship Id="rId5" Type="http://schemas.openxmlformats.org/officeDocument/2006/relationships/image" Target="../media/image7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7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8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7.jpeg"/><Relationship Id="rId17" Type="http://schemas.openxmlformats.org/officeDocument/2006/relationships/image" Target="../media/image72.jpeg"/><Relationship Id="rId2" Type="http://schemas.openxmlformats.org/officeDocument/2006/relationships/image" Target="../media/image58.jpeg"/><Relationship Id="rId16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7.jpeg"/><Relationship Id="rId5" Type="http://schemas.openxmlformats.org/officeDocument/2006/relationships/image" Target="../media/image61.jpeg"/><Relationship Id="rId15" Type="http://schemas.openxmlformats.org/officeDocument/2006/relationships/image" Target="../media/image70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Relationship Id="rId1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12" Type="http://schemas.openxmlformats.org/officeDocument/2006/relationships/image" Target="../media/image82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.jpeg"/><Relationship Id="rId15" Type="http://schemas.openxmlformats.org/officeDocument/2006/relationships/image" Target="../media/image85.jpeg"/><Relationship Id="rId10" Type="http://schemas.openxmlformats.org/officeDocument/2006/relationships/image" Target="../media/image80.jpeg"/><Relationship Id="rId4" Type="http://schemas.openxmlformats.org/officeDocument/2006/relationships/image" Target="../media/image75.jpeg"/><Relationship Id="rId9" Type="http://schemas.openxmlformats.org/officeDocument/2006/relationships/image" Target="../media/image79.jpeg"/><Relationship Id="rId14" Type="http://schemas.openxmlformats.org/officeDocument/2006/relationships/image" Target="../media/image8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Делопроизводитель\Рабочий стол\юристы\GUZ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Прямоугольник 4"/>
          <p:cNvSpPr/>
          <p:nvPr/>
        </p:nvSpPr>
        <p:spPr>
          <a:xfrm>
            <a:off x="133931" y="2967335"/>
            <a:ext cx="8876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Юридический факультет</a:t>
            </a:r>
            <a:endParaRPr lang="ru-RU" sz="54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60648"/>
            <a:ext cx="6953936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ФГБОУ ВПО</a:t>
            </a:r>
          </a:p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«Государственный университет по землеустройству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" name="П.Чайковский_-_Спящая_Красавица_-_Вальс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94224" y="1166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84363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K:\юристы\_IGP6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897337" y="908289"/>
            <a:ext cx="3386374" cy="230516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юристы\DSC01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921070" y="3530365"/>
            <a:ext cx="3386004" cy="249097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60000">
            <a:off x="4498126" y="942238"/>
            <a:ext cx="3745103" cy="521989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indent="-274320" algn="just">
              <a:lnSpc>
                <a:spcPct val="170000"/>
              </a:lnSpc>
              <a:buClr>
                <a:schemeClr val="accent2"/>
              </a:buClr>
              <a:buSzPct val="85000"/>
              <a:defRPr/>
            </a:pPr>
            <a:r>
              <a:rPr lang="ru-RU" sz="1350" b="1" dirty="0" smtClean="0"/>
              <a:t>    </a:t>
            </a:r>
            <a:r>
              <a:rPr lang="ru-RU" sz="1400" b="1" dirty="0" smtClean="0"/>
              <a:t>На факультете регулярно проводятся встречи студентов с представителями  профессионального сообщества: адвокатами, прокурорами, нотариусами, судьями, следователями.</a:t>
            </a:r>
          </a:p>
          <a:p>
            <a:pPr indent="-274320" algn="just">
              <a:lnSpc>
                <a:spcPct val="170000"/>
              </a:lnSpc>
              <a:buClr>
                <a:schemeClr val="accent2"/>
              </a:buClr>
              <a:buSzPct val="85000"/>
              <a:defRPr/>
            </a:pPr>
            <a:r>
              <a:rPr lang="ru-RU" sz="1400" dirty="0" smtClean="0"/>
              <a:t>   Такие встречи дают возможность квалифицированной подготовки специалистов для законодательной, исполнительной и судебной властей, органов местного самоуправления, учреждений юстиции, прокуратуры, внутренних дел, нотариата и адвокатуры, службы судебных приставов, юридических служб предприятий и организаций. </a:t>
            </a:r>
            <a:endParaRPr lang="ru-RU" sz="1400" dirty="0"/>
          </a:p>
        </p:txBody>
      </p:sp>
      <p:pic>
        <p:nvPicPr>
          <p:cNvPr id="9" name="Picture 3" descr="заста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Рисунок 6" descr="http://archives.site.free.fr/siteportail/site3em2001/images/Ju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924944"/>
            <a:ext cx="9716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60000">
            <a:off x="1046288" y="827984"/>
            <a:ext cx="7123614" cy="369367"/>
          </a:xfrm>
        </p:spPr>
        <p:txBody>
          <a:bodyPr>
            <a:noAutofit/>
          </a:bodyPr>
          <a:lstStyle/>
          <a:p>
            <a:r>
              <a:rPr lang="ru-RU" b="1" dirty="0" smtClean="0"/>
              <a:t>П </a:t>
            </a:r>
            <a:r>
              <a:rPr lang="ru-RU" b="1" dirty="0" err="1" smtClean="0"/>
              <a:t>р</a:t>
            </a:r>
            <a:r>
              <a:rPr lang="ru-RU" b="1" dirty="0" smtClean="0"/>
              <a:t> о и </a:t>
            </a:r>
            <a:r>
              <a:rPr lang="ru-RU" b="1" dirty="0" err="1" smtClean="0"/>
              <a:t>з</a:t>
            </a:r>
            <a:r>
              <a:rPr lang="ru-RU" b="1" dirty="0" smtClean="0"/>
              <a:t> в о </a:t>
            </a:r>
            <a:r>
              <a:rPr lang="ru-RU" b="1" dirty="0" err="1" smtClean="0"/>
              <a:t>д</a:t>
            </a:r>
            <a:r>
              <a:rPr lang="ru-RU" b="1" dirty="0" smtClean="0"/>
              <a:t> с т в е </a:t>
            </a:r>
            <a:r>
              <a:rPr lang="ru-RU" b="1" dirty="0" err="1" smtClean="0"/>
              <a:t>н</a:t>
            </a:r>
            <a:r>
              <a:rPr lang="ru-RU" b="1" dirty="0" smtClean="0"/>
              <a:t> </a:t>
            </a:r>
            <a:r>
              <a:rPr lang="ru-RU" b="1" dirty="0" err="1" smtClean="0"/>
              <a:t>н</a:t>
            </a:r>
            <a:r>
              <a:rPr lang="ru-RU" b="1" dirty="0" smtClean="0"/>
              <a:t> а я   </a:t>
            </a:r>
            <a:r>
              <a:rPr lang="ru-RU" b="1" dirty="0" err="1" smtClean="0"/>
              <a:t>п</a:t>
            </a:r>
            <a:r>
              <a:rPr lang="ru-RU" b="1" dirty="0" smtClean="0"/>
              <a:t> </a:t>
            </a:r>
            <a:r>
              <a:rPr lang="ru-RU" b="1" dirty="0" err="1" smtClean="0"/>
              <a:t>р</a:t>
            </a:r>
            <a:r>
              <a:rPr lang="ru-RU" b="1" dirty="0" smtClean="0"/>
              <a:t> а к т и к </a:t>
            </a:r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60000">
            <a:off x="4896591" y="1412771"/>
            <a:ext cx="2913863" cy="4214982"/>
          </a:xfrm>
          <a:effectLst/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-60000">
            <a:off x="760904" y="1270950"/>
            <a:ext cx="3673104" cy="532652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   Студенты </a:t>
            </a:r>
            <a:r>
              <a:rPr lang="ru-RU" dirty="0"/>
              <a:t>факультета проходят </a:t>
            </a:r>
            <a:r>
              <a:rPr lang="ru-RU" dirty="0" smtClean="0"/>
              <a:t>практику в: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☺ </a:t>
            </a:r>
            <a:r>
              <a:rPr lang="ru-RU" dirty="0" smtClean="0"/>
              <a:t>министерствах </a:t>
            </a:r>
            <a:r>
              <a:rPr lang="ru-RU" dirty="0" smtClean="0"/>
              <a:t>сельского хозяйства субъектов РФ;</a:t>
            </a:r>
          </a:p>
          <a:p>
            <a:pPr algn="just"/>
            <a:r>
              <a:rPr lang="ru-RU" dirty="0" smtClean="0"/>
              <a:t>☺ </a:t>
            </a:r>
            <a:r>
              <a:rPr lang="ru-RU" dirty="0" smtClean="0"/>
              <a:t>министерстве </a:t>
            </a:r>
            <a:r>
              <a:rPr lang="ru-RU" dirty="0" smtClean="0"/>
              <a:t>юстиции РФ;</a:t>
            </a:r>
          </a:p>
          <a:p>
            <a:pPr algn="just"/>
            <a:r>
              <a:rPr lang="ru-RU" dirty="0" smtClean="0"/>
              <a:t>☺ Управлении Федеральной службы государственной регистрации, кадастра и картографии (</a:t>
            </a:r>
            <a:r>
              <a:rPr lang="ru-RU" dirty="0" err="1" smtClean="0"/>
              <a:t>Росреестр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☺ ФГБОУ «Федеральная  кадастровая палата </a:t>
            </a:r>
            <a:r>
              <a:rPr lang="ru-RU" dirty="0" err="1" smtClean="0"/>
              <a:t>Росреестра</a:t>
            </a:r>
            <a:r>
              <a:rPr lang="ru-RU" dirty="0" smtClean="0"/>
              <a:t>»;</a:t>
            </a:r>
          </a:p>
          <a:p>
            <a:pPr algn="just"/>
            <a:r>
              <a:rPr lang="ru-RU" dirty="0" smtClean="0"/>
              <a:t>☺ Департаменте земельных ресурсов города Москвы;</a:t>
            </a:r>
          </a:p>
          <a:p>
            <a:pPr algn="just"/>
            <a:r>
              <a:rPr lang="ru-RU" dirty="0" smtClean="0"/>
              <a:t>☺ «ФССП России»;</a:t>
            </a:r>
          </a:p>
          <a:p>
            <a:pPr algn="just"/>
            <a:r>
              <a:rPr lang="ru-RU" dirty="0" smtClean="0"/>
              <a:t>☺ юридических отделах предприятий и фирм;</a:t>
            </a:r>
          </a:p>
          <a:p>
            <a:pPr algn="just"/>
            <a:r>
              <a:rPr lang="ru-RU" dirty="0" smtClean="0"/>
              <a:t>☺ судах, банках, адвокатских конторах;</a:t>
            </a:r>
          </a:p>
          <a:p>
            <a:pPr algn="just"/>
            <a:r>
              <a:rPr lang="ru-RU" dirty="0" smtClean="0"/>
              <a:t>☺ органах </a:t>
            </a:r>
            <a:r>
              <a:rPr lang="ru-RU" dirty="0"/>
              <a:t>прокуратуры и </a:t>
            </a:r>
            <a:r>
              <a:rPr lang="ru-RU" dirty="0" smtClean="0"/>
              <a:t>МВД; </a:t>
            </a:r>
          </a:p>
          <a:p>
            <a:pPr algn="just"/>
            <a:r>
              <a:rPr lang="ru-RU" dirty="0" smtClean="0"/>
              <a:t>☺ Комитетах </a:t>
            </a:r>
            <a:r>
              <a:rPr lang="ru-RU" dirty="0"/>
              <a:t>Совета </a:t>
            </a:r>
            <a:r>
              <a:rPr lang="ru-RU" dirty="0" smtClean="0"/>
              <a:t>Федерации;</a:t>
            </a:r>
          </a:p>
          <a:p>
            <a:pPr algn="just"/>
            <a:r>
              <a:rPr lang="ru-RU" dirty="0" smtClean="0"/>
              <a:t>☺ Государственной Думе; </a:t>
            </a:r>
          </a:p>
          <a:p>
            <a:pPr algn="just"/>
            <a:r>
              <a:rPr lang="ru-RU" dirty="0" smtClean="0"/>
              <a:t>☺ нотариальных </a:t>
            </a:r>
            <a:r>
              <a:rPr lang="ru-RU" dirty="0"/>
              <a:t>конторах и органах юстиции на местах. </a:t>
            </a:r>
          </a:p>
        </p:txBody>
      </p:sp>
      <p:pic>
        <p:nvPicPr>
          <p:cNvPr id="5124" name="Picture 4" descr="http://im5-tub-ru.yandex.net/i?id=404126229-1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40000">
            <a:off x="7046577" y="5473487"/>
            <a:ext cx="1418196" cy="102090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148" name="Picture 4" descr="http://img.vvsu.ru/photos/A2071FF5_128F_4A9D_AF7F_9CE3C1E9C6A2_700x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4966793" y="1483489"/>
            <a:ext cx="2844733" cy="1945544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</p:spPr>
      </p:pic>
      <p:pic>
        <p:nvPicPr>
          <p:cNvPr id="6150" name="Picture 6" descr="C:\Documents and Settings\Система\Рабочий стол\Фото Юрфака\z_1ed7c39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000">
            <a:off x="4949834" y="3453169"/>
            <a:ext cx="2787765" cy="206340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193" name="Picture 1" descr="заста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40000">
            <a:off x="19442" y="442229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10421605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     </a:t>
            </a:r>
            <a:r>
              <a:rPr lang="ru-RU" b="1" dirty="0" smtClean="0"/>
              <a:t>Выпускники факультета работают в разных городах России</a:t>
            </a:r>
          </a:p>
          <a:p>
            <a:pPr algn="ctr"/>
            <a:r>
              <a:rPr lang="ru-RU" b="1" dirty="0" smtClean="0"/>
              <a:t> в сфере государственного управления, земельного права,</a:t>
            </a:r>
          </a:p>
          <a:p>
            <a:pPr algn="ctr"/>
            <a:r>
              <a:rPr lang="ru-RU" b="1" dirty="0" smtClean="0"/>
              <a:t>в правоохранительных органах, в коммерческих</a:t>
            </a:r>
          </a:p>
          <a:p>
            <a:pPr algn="ctr"/>
            <a:r>
              <a:rPr lang="ru-RU" b="1" dirty="0" smtClean="0"/>
              <a:t>и некоммерческих организациях. </a:t>
            </a:r>
            <a:endParaRPr lang="ru-RU" b="1" dirty="0"/>
          </a:p>
        </p:txBody>
      </p:sp>
      <p:pic>
        <p:nvPicPr>
          <p:cNvPr id="7169" name="Picture 1" descr="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8" name="Диаграмма 7"/>
          <p:cNvGraphicFramePr/>
          <p:nvPr/>
        </p:nvGraphicFramePr>
        <p:xfrm>
          <a:off x="683568" y="2420888"/>
          <a:ext cx="777686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://us.cdn4.123rf.com/168nwm/anatolymas/anatolymas1012/anatolymas101200011/8519134-3d-petit-peuple--juge-dans-un-manteau-avec-un-marteau-et-le-livre-image-tridimensionnelle-fond-blan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373216"/>
            <a:ext cx="5760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52318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+mn-lt"/>
              </a:rPr>
              <a:t>Научно-исследовательская работа  факультета</a:t>
            </a:r>
            <a:endParaRPr lang="ru-RU" sz="2000" b="1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980728"/>
            <a:ext cx="8640960" cy="19442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     Факультет проводит ежегодные конференции и семинары, публикует сборники научных работ. Научные разработки используются в учебном процессе, консультативной, экспертной, законопроектной работе преподавателей, в нормотворческой деятельности ветвей власти субъектов федерации, а также в правоприменительной деятельности судебных и правоохранительных органов.</a:t>
            </a:r>
          </a:p>
          <a:p>
            <a:pPr algn="just"/>
            <a:r>
              <a:rPr lang="ru-RU" sz="1400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564904"/>
            <a:ext cx="9144000" cy="4293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Направления </a:t>
            </a:r>
            <a:r>
              <a:rPr lang="ru-RU" sz="1600" b="1" dirty="0" smtClean="0">
                <a:solidFill>
                  <a:schemeClr val="tx1"/>
                </a:solidFill>
              </a:rPr>
              <a:t>НИР: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«Правовые </a:t>
            </a:r>
            <a:r>
              <a:rPr lang="ru-RU" sz="1600" dirty="0" smtClean="0">
                <a:solidFill>
                  <a:schemeClr val="tx1"/>
                </a:solidFill>
              </a:rPr>
              <a:t>проблемы охраны и рационального использования </a:t>
            </a:r>
            <a:r>
              <a:rPr lang="ru-RU" sz="1600" dirty="0" smtClean="0">
                <a:solidFill>
                  <a:schemeClr val="tx1"/>
                </a:solidFill>
              </a:rPr>
              <a:t>земель сельскохозяйственного </a:t>
            </a:r>
            <a:r>
              <a:rPr lang="ru-RU" sz="1600" dirty="0" smtClean="0">
                <a:solidFill>
                  <a:schemeClr val="tx1"/>
                </a:solidFill>
              </a:rPr>
              <a:t>назначения»;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   «Актуальные </a:t>
            </a:r>
            <a:r>
              <a:rPr lang="ru-RU" sz="1600" dirty="0" smtClean="0">
                <a:solidFill>
                  <a:schemeClr val="tx1"/>
                </a:solidFill>
              </a:rPr>
              <a:t>проблемы истории, политики и права»;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  «Человек</a:t>
            </a:r>
            <a:r>
              <a:rPr lang="ru-RU" sz="1600" dirty="0" smtClean="0">
                <a:solidFill>
                  <a:schemeClr val="tx1"/>
                </a:solidFill>
              </a:rPr>
              <a:t>, экология и безопасность взаимодействия международного и национального права»;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  «Методологические </a:t>
            </a:r>
            <a:r>
              <a:rPr lang="ru-RU" sz="1600" dirty="0" smtClean="0">
                <a:solidFill>
                  <a:schemeClr val="tx1"/>
                </a:solidFill>
              </a:rPr>
              <a:t>проблемы гуманитарных наук, преподаваемых в вузе»;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-  </a:t>
            </a:r>
            <a:r>
              <a:rPr lang="ru-RU" sz="1600" dirty="0" smtClean="0">
                <a:solidFill>
                  <a:schemeClr val="tx1"/>
                </a:solidFill>
              </a:rPr>
              <a:t>«Основные </a:t>
            </a:r>
            <a:r>
              <a:rPr lang="ru-RU" sz="1600" dirty="0" smtClean="0">
                <a:solidFill>
                  <a:schemeClr val="tx1"/>
                </a:solidFill>
              </a:rPr>
              <a:t>критерии оценки языковой компетенции студентов в свете современных преобразований».</a:t>
            </a:r>
          </a:p>
        </p:txBody>
      </p:sp>
      <p:pic>
        <p:nvPicPr>
          <p:cNvPr id="6145" name="Picture 1" descr="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Рисунок 5" descr="http://www.mosgu.ru/center_dop_obraz/School%20of%20advertayzing/communication%20school/copi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08920"/>
            <a:ext cx="1440160" cy="70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1026" name="Picture 2" descr="E:\юристы\DSCN40~4копирова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708920"/>
            <a:ext cx="1440160" cy="8538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1"/>
            <a:ext cx="6965245" cy="100811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Результаты</a:t>
            </a:r>
            <a:br>
              <a:rPr lang="ru-RU" sz="2800" b="1" dirty="0" smtClean="0"/>
            </a:br>
            <a:r>
              <a:rPr lang="ru-RU" sz="2800" b="1" dirty="0" smtClean="0"/>
              <a:t>научно-исследовательской работы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700808"/>
            <a:ext cx="8856984" cy="47525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</a:t>
            </a:r>
            <a:r>
              <a:rPr lang="ru-RU" sz="2000" b="1" dirty="0" smtClean="0">
                <a:solidFill>
                  <a:schemeClr val="tx1"/>
                </a:solidFill>
              </a:rPr>
              <a:t>Результаты НИР 2008 - 2012 гг.: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учебников и учебных пособий – 29; 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                                             научных статей и тезисов докладов – 134.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     Нормотворческая  деятельность – разработка и внесение: 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☻ изменений в ФЗ «О крестьянском (Фермерском) хозяйстве»;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☻ изменений в ст. 14 ФЗ «О развитии сельского хозяйства»;</a:t>
            </a:r>
          </a:p>
          <a:p>
            <a:pPr algn="just"/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☻ дополнений в проект ФЗ «О внесении изменений в ст. 346.2 части 2 Налогового кодекса РФ в части предоставления возможности промышленной переработке сельскохозяйственной продукции на давальческой основе» и др.</a:t>
            </a:r>
          </a:p>
          <a:p>
            <a:endParaRPr lang="ru-RU" dirty="0"/>
          </a:p>
        </p:txBody>
      </p:sp>
      <p:pic>
        <p:nvPicPr>
          <p:cNvPr id="5121" name="Picture 1" descr="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Рисунок 4" descr="http://www.lib-rar.com/images/knig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2160240" cy="864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201622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Юридический факультет  ежегодно  участвует  в мониторинге  уровня обучения - </a:t>
            </a:r>
            <a:r>
              <a:rPr lang="ru-RU" sz="1800" b="1" dirty="0" err="1" smtClean="0"/>
              <a:t>внутривузовском</a:t>
            </a:r>
            <a:r>
              <a:rPr lang="ru-RU" sz="1800" b="1" dirty="0" smtClean="0"/>
              <a:t> и федеральном тестировании, направленном  на проверку остаточных знаний студентов. </a:t>
            </a:r>
            <a:br>
              <a:rPr lang="ru-RU" sz="1800" b="1" dirty="0" smtClean="0"/>
            </a:br>
            <a:r>
              <a:rPr lang="ru-RU" sz="1800" b="1" dirty="0" smtClean="0"/>
              <a:t>Факультет принял участие в четырех этапах </a:t>
            </a:r>
            <a:r>
              <a:rPr lang="ru-RU" sz="1800" b="1" dirty="0"/>
              <a:t> </a:t>
            </a:r>
            <a:r>
              <a:rPr lang="ru-RU" sz="1800" b="1" dirty="0" smtClean="0"/>
              <a:t>федерального интернет-экзамена (ФЭПО)</a:t>
            </a:r>
            <a:endParaRPr lang="ru-RU" sz="1800" b="1" dirty="0"/>
          </a:p>
        </p:txBody>
      </p:sp>
      <p:pic>
        <p:nvPicPr>
          <p:cNvPr id="10" name="Picture 1" descr="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451450985"/>
              </p:ext>
            </p:extLst>
          </p:nvPr>
        </p:nvGraphicFramePr>
        <p:xfrm>
          <a:off x="683568" y="2348880"/>
          <a:ext cx="77768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88322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+mn-lt"/>
              </a:rPr>
              <a:t>Динамика численности и выпуска студентов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за период с 2008 г. по 2012 г.</a:t>
            </a:r>
            <a:endParaRPr lang="ru-RU" sz="2400" b="1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772816"/>
          <a:ext cx="4572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455117951"/>
              </p:ext>
            </p:extLst>
          </p:nvPr>
        </p:nvGraphicFramePr>
        <p:xfrm>
          <a:off x="4572000" y="1772816"/>
          <a:ext cx="4572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572000" y="1772816"/>
            <a:ext cx="1" cy="453650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" descr="за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410" name="Picture 2" descr="http://im3-tub-ru.yandex.net/i?id=462372230-2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836712"/>
            <a:ext cx="755576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6624736" cy="86409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+mn-lt"/>
              </a:rPr>
              <a:t>На Юридическом факультете активно работают:</a:t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Студенческий совет, совет по воспитательной и культурно-массовой работе, стипендиальная комиссия.</a:t>
            </a:r>
            <a:endParaRPr lang="ru-RU" sz="1600" b="1" dirty="0">
              <a:latin typeface="+mn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3645024"/>
            <a:ext cx="4320480" cy="21602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Студенческий совет факультета создан в целях обеспечения реализации прав обучающихся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на участие в управлении образовательным процессом, решения важных вопросов жизнедеятельности студенческой молодёжи, развития её социальной активности, поддержки и реализации социальных инициатив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8" name="Picture 6" descr="http://cs405927.userapi.com/v405927589/292c/8zPPmz9GT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1440160" cy="972692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81" name="Picture 9" descr="E:\юристы\DSC0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2112235" cy="158417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1" name="Лента лицом вверх 10"/>
          <p:cNvSpPr/>
          <p:nvPr/>
        </p:nvSpPr>
        <p:spPr>
          <a:xfrm rot="-2280000">
            <a:off x="6406975" y="5020456"/>
            <a:ext cx="2811230" cy="1314879"/>
          </a:xfrm>
          <a:prstGeom prst="ribbon2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ССЮ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ГУЗ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3068960"/>
            <a:ext cx="1728192" cy="72008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Кузькин О.В. – дублер проректора по СВ и ВР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03848" y="2852936"/>
            <a:ext cx="1728192" cy="914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Митина А.М. – дублер декана факультета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3789040"/>
            <a:ext cx="2016224" cy="122413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На заседании Студенческого совета по вопросам студенческого самоуправления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4097" name="Picture 1" descr="заста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4664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074" name="Picture 2" descr="http://www.guz.ru/media/image/studsovet2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772816"/>
            <a:ext cx="1080120" cy="1296144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C:\Documents and Settings\Система\Рабочий стол\Новая папка\jIDjBsiPZ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0000">
            <a:off x="6776655" y="2767352"/>
            <a:ext cx="2156470" cy="1415231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84" name="Picture 12" descr="C:\Documents and Settings\Система\Рабочий стол\Новая папка\x_15598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96952"/>
            <a:ext cx="1796430" cy="1199207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3077" name="Picture 5" descr="http://cs405927.userapi.com/v405927589/2bca/uD0vCk7svC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0000">
            <a:off x="7076036" y="1492947"/>
            <a:ext cx="1658120" cy="110966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043608" y="548680"/>
            <a:ext cx="7056784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Студенческая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жизнь на факультете интересна и многообразна - студенты успешно занимаются спортом, созданы условия для творчества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-180000">
            <a:off x="791684" y="1544095"/>
            <a:ext cx="2304256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cs9268.userapi.com/u32257179/147128187/m_e61fea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556792"/>
            <a:ext cx="828675" cy="123825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8" name="Picture 2" descr="http://cs9268.userapi.com/u32257179/147128187/m_b0855a4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556792"/>
            <a:ext cx="1238250" cy="82867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 rot="420000">
            <a:off x="1686888" y="2420594"/>
            <a:ext cx="1296144" cy="5106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Вечер романтики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7584" y="3140968"/>
            <a:ext cx="2426568" cy="1728192"/>
          </a:xfrm>
          <a:prstGeom prst="ellips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http://cs9482.userapi.com/u6631837/145602561/m_20b228f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356992"/>
            <a:ext cx="1238250" cy="82867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2056" name="Picture 8" descr="http://cs9482.userapi.com/u6631837/145602561/m_adbf44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356992"/>
            <a:ext cx="1238250" cy="82867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sp>
        <p:nvSpPr>
          <p:cNvPr id="13" name="Круговая стрелка 12"/>
          <p:cNvSpPr/>
          <p:nvPr/>
        </p:nvSpPr>
        <p:spPr>
          <a:xfrm rot="-9720000">
            <a:off x="1620565" y="3769453"/>
            <a:ext cx="978408" cy="1092831"/>
          </a:xfrm>
          <a:prstGeom prst="circularArrow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Круглая лента лицом вниз 15"/>
          <p:cNvSpPr/>
          <p:nvPr/>
        </p:nvSpPr>
        <p:spPr>
          <a:xfrm>
            <a:off x="611560" y="4725144"/>
            <a:ext cx="2808312" cy="758952"/>
          </a:xfrm>
          <a:prstGeom prst="ellipseRibbo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Конкурс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«Первокурсник»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060" name="Picture 12" descr="http://cs9268.userapi.com/u32257179/147375583/m_733293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320000">
            <a:off x="361651" y="4422846"/>
            <a:ext cx="1238250" cy="82867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>
          <a:xfrm>
            <a:off x="3419872" y="2420888"/>
            <a:ext cx="3816424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Митинги, шествия, акции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cs317220.userapi.com/v317220038/4da8/k5DEYgqwb3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1484784"/>
            <a:ext cx="1368152" cy="9726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3075" name="Picture 3" descr="заставк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079" name="Picture 7" descr="http://cs405927.userapi.com/v405927589/2c24/iR3BPTx9_e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-840000">
            <a:off x="2886800" y="2276847"/>
            <a:ext cx="1238250" cy="82867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755576" y="5594602"/>
            <a:ext cx="2808312" cy="642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… не зная искусства, избежавши ошибки одной, подвергнешься большей.      </a:t>
            </a:r>
            <a:r>
              <a:rPr lang="ru-RU" sz="1050" dirty="0" smtClean="0">
                <a:solidFill>
                  <a:schemeClr val="tx1"/>
                </a:solidFill>
              </a:rPr>
              <a:t>(</a:t>
            </a:r>
            <a:r>
              <a:rPr lang="ru-RU" sz="1050" i="1" dirty="0" smtClean="0">
                <a:solidFill>
                  <a:schemeClr val="tx1"/>
                </a:solidFill>
              </a:rPr>
              <a:t>Гораций)</a:t>
            </a:r>
            <a:endParaRPr lang="ru-RU" sz="1050" i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19872" y="4149080"/>
            <a:ext cx="2664296" cy="6427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Нет ни искусства без упражнения,</a:t>
            </a:r>
          </a:p>
          <a:p>
            <a:pPr algn="r"/>
            <a:r>
              <a:rPr lang="ru-RU" sz="1200" dirty="0" smtClean="0">
                <a:solidFill>
                  <a:schemeClr val="tx1"/>
                </a:solidFill>
              </a:rPr>
              <a:t>ни упражнения без искусства</a:t>
            </a:r>
          </a:p>
          <a:p>
            <a:pPr algn="r"/>
            <a:r>
              <a:rPr lang="ru-RU" sz="1050" i="1" dirty="0" smtClean="0">
                <a:solidFill>
                  <a:schemeClr val="tx1"/>
                </a:solidFill>
              </a:rPr>
              <a:t>(Протагор)</a:t>
            </a:r>
            <a:endParaRPr lang="ru-RU" sz="1050" i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5445224"/>
            <a:ext cx="2736304" cy="786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</a:rPr>
              <a:t>… упражнение, друзья, даёт больше, чем хорошее (природное) дарование</a:t>
            </a:r>
            <a:r>
              <a:rPr lang="ru-RU" sz="1050" dirty="0" smtClean="0">
                <a:solidFill>
                  <a:schemeClr val="tx1"/>
                </a:solidFill>
              </a:rPr>
              <a:t>.      (</a:t>
            </a:r>
            <a:r>
              <a:rPr lang="ru-RU" sz="1050" i="1" dirty="0" err="1" smtClean="0">
                <a:solidFill>
                  <a:schemeClr val="tx1"/>
                </a:solidFill>
              </a:rPr>
              <a:t>Эпихрам</a:t>
            </a:r>
            <a:r>
              <a:rPr lang="ru-RU" sz="1050" i="1" dirty="0" smtClean="0">
                <a:solidFill>
                  <a:schemeClr val="tx1"/>
                </a:solidFill>
              </a:rPr>
              <a:t>)</a:t>
            </a:r>
            <a:endParaRPr lang="ru-RU" sz="1050" i="1" dirty="0">
              <a:solidFill>
                <a:schemeClr val="tx1"/>
              </a:solidFill>
            </a:endParaRPr>
          </a:p>
        </p:txBody>
      </p:sp>
      <p:sp>
        <p:nvSpPr>
          <p:cNvPr id="3081" name="AutoShape 9" descr="https://apf2.mail.ru/cgi-bin/readmsg/6JQ1vI-N4RI.jpg?id=13510636440000000136%3B0%3B11&amp;mode=attachment&amp;channel&amp;bs=464261&amp;bl=78809&amp;ct=image%2Fjpeg&amp;cn=6JQ1vI-N4RI.jpg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https://apf2.mail.ru/cgi-bin/readmsg/9CjoBZi89mk.jpg?id=13510636440000000136%3B0%3B10&amp;mode=attachment&amp;channel&amp;bs=395368&amp;bl=68718&amp;ct=image%2Fjpeg&amp;cn=9CjoBZi89mk.jpg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Documents and Settings\Система\Рабочий стол\Новая папка\x_8b3d8a1b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4221088"/>
            <a:ext cx="1612776" cy="115557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86" name="Picture 14" descr="C:\Documents and Settings\Система\Рабочий стол\Новая папка\9CjoBZi89mk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2852936"/>
            <a:ext cx="1584176" cy="1296144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3088" name="Picture 16" descr="C:\Documents and Settings\Система\Рабочий стол\Новая папка\JVThnn25Zq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3888" y="4797152"/>
            <a:ext cx="2084462" cy="1440160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2064" name="Picture 16" descr="http://cs10473.userapi.com/u3236234/142152009/m_4ce56ff4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4008" y="1484784"/>
            <a:ext cx="1238250" cy="9726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2062" name="Picture 14" descr="http://cs10473.userapi.com/u3236234/142152009/m_6118b424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19872" y="1484784"/>
            <a:ext cx="1238250" cy="972692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6171900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3-tub-ru.yandex.net/i?id=205656876-3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952500" cy="14287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4968552" cy="5688632"/>
          </a:xfrm>
          <a:solidFill>
            <a:srgbClr val="F2FEC8"/>
          </a:solidFill>
        </p:spPr>
        <p:txBody>
          <a:bodyPr>
            <a:noAutofit/>
          </a:bodyPr>
          <a:lstStyle/>
          <a:p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>Юридический факультет  является  организатором и активным участником научных конференций, совещаний  и круглых столов, посвященных:</a:t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dirty="0" smtClean="0"/>
              <a:t>- актуальным вопросам  совершенствования юридического образования и развития правовой науки;</a:t>
            </a:r>
            <a:br>
              <a:rPr lang="ru-RU" sz="1900" dirty="0" smtClean="0"/>
            </a:br>
            <a:r>
              <a:rPr lang="ru-RU" sz="1900" dirty="0" smtClean="0"/>
              <a:t> </a:t>
            </a:r>
            <a:br>
              <a:rPr lang="ru-RU" sz="1900" dirty="0" smtClean="0"/>
            </a:br>
            <a:r>
              <a:rPr lang="ru-RU" sz="1900" dirty="0" smtClean="0"/>
              <a:t>- мониторингу законодательства и </a:t>
            </a:r>
            <a:r>
              <a:rPr lang="ru-RU" sz="1900" dirty="0" err="1" smtClean="0"/>
              <a:t>правоприменения</a:t>
            </a:r>
            <a:r>
              <a:rPr lang="ru-RU" sz="1900" dirty="0" smtClean="0"/>
              <a:t> закона;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- правовому регулированию проведения землеустройства;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 - дополнительному профессиональному образованию (совместно с Ассоциацией выпускников Президентской программы подготовки управленческих кадров) и др.</a:t>
            </a:r>
            <a:br>
              <a:rPr lang="ru-RU" sz="1900" dirty="0" smtClean="0"/>
            </a:br>
            <a:r>
              <a:rPr lang="ru-RU" sz="1900" dirty="0" smtClean="0"/>
              <a:t> </a:t>
            </a:r>
            <a:endParaRPr lang="ru-RU" sz="1900" dirty="0"/>
          </a:p>
        </p:txBody>
      </p:sp>
      <p:pic>
        <p:nvPicPr>
          <p:cNvPr id="1026" name="Picture 2" descr="http://cs315627.userapi.com/v315627404/3100/kMG3vLU411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1238250" cy="82867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1030" name="Picture 6" descr="http://cs4561.userapi.com/u4121109/98965740/m_4c3cf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764704"/>
            <a:ext cx="1238250" cy="81915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1031" name="Picture 7" descr="заста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37" name="Picture 13" descr="http://cs4561.userapi.com/u4121109/98965740/m_a979ec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0000">
            <a:off x="1322027" y="805618"/>
            <a:ext cx="847725" cy="1238250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9" name="Picture 15" descr="http://cs4561.userapi.com/u4121109/98965740/m_74a5d3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645024"/>
            <a:ext cx="1238250" cy="81915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1043" name="Picture 19" descr="http://cs4561.userapi.com/u4121109/98965740/m_6a684ab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556792"/>
            <a:ext cx="1238250" cy="81915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1045" name="Picture 21" descr="http://cs4561.userapi.com/u4121109/98963674/m_e0e2c4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348880"/>
            <a:ext cx="1238250" cy="923925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2050" name="Picture 2" descr="http://cs315627.userapi.com/v315627404/30ee/EAG81etfvZw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620000">
            <a:off x="173607" y="4977008"/>
            <a:ext cx="1238250" cy="185737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52" name="Picture 4" descr="http://cs315627.userapi.com/v315627404/3109/9ASw8Wvbe3k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3284984"/>
            <a:ext cx="1238250" cy="1857376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  <p:pic>
        <p:nvPicPr>
          <p:cNvPr id="1028" name="Picture 4" descr="http://cs403622.userapi.com/v403622924/24fd/B9RTc9-45d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40000">
            <a:off x="6984437" y="4968682"/>
            <a:ext cx="1238250" cy="1857376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35" name="Picture 11" descr="http://cs4561.userapi.com/u4121109/98965740/m_2f7759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360000">
            <a:off x="529989" y="804623"/>
            <a:ext cx="828675" cy="1238250"/>
          </a:xfrm>
          <a:prstGeom prst="rect">
            <a:avLst/>
          </a:prstGeom>
          <a:noFill/>
          <a:ln>
            <a:solidFill>
              <a:srgbClr val="FFFF66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Рисунок 14" descr="http://psixolog.sch463.edusite.ru/images/101.gif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11960" y="6309320"/>
            <a:ext cx="6667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http://cs4561.userapi.com/u4121109/98965740/m_f65c75f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5576" y="4509120"/>
            <a:ext cx="1238250" cy="819151"/>
          </a:xfrm>
          <a:prstGeom prst="rect">
            <a:avLst/>
          </a:prstGeom>
          <a:noFill/>
          <a:ln>
            <a:solidFill>
              <a:srgbClr val="FFFF66"/>
            </a:solidFill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546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3546" y="1546818"/>
            <a:ext cx="7218854" cy="46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dirty="0" smtClean="0"/>
              <a:t>  </a:t>
            </a:r>
            <a:r>
              <a:rPr lang="ru-RU" dirty="0" smtClean="0"/>
              <a:t>►  </a:t>
            </a:r>
            <a:r>
              <a:rPr lang="ru-RU" sz="2000" b="1" dirty="0" smtClean="0"/>
              <a:t>Правовая </a:t>
            </a:r>
            <a:r>
              <a:rPr lang="ru-RU" sz="2000" b="1" dirty="0"/>
              <a:t>подготовка</a:t>
            </a:r>
            <a:r>
              <a:rPr lang="ru-RU" b="1" dirty="0"/>
              <a:t> </a:t>
            </a:r>
            <a:r>
              <a:rPr lang="ru-RU" dirty="0"/>
              <a:t>межевых инженеров в вузе </a:t>
            </a:r>
            <a:r>
              <a:rPr lang="ru-RU" b="1" dirty="0" smtClean="0"/>
              <a:t>началась </a:t>
            </a:r>
            <a:r>
              <a:rPr lang="ru-RU" b="1" dirty="0"/>
              <a:t>в 1824 г</a:t>
            </a:r>
            <a:r>
              <a:rPr lang="ru-RU" dirty="0" smtClean="0"/>
              <a:t>. согласно </a:t>
            </a:r>
            <a:r>
              <a:rPr lang="ru-RU" dirty="0"/>
              <a:t>Постановлению Межевой канцелярии Министерства юстиции России от 4 мая 1811 </a:t>
            </a:r>
            <a:r>
              <a:rPr lang="ru-RU" dirty="0" smtClean="0"/>
              <a:t>г.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►  Задолго </a:t>
            </a:r>
            <a:r>
              <a:rPr lang="ru-RU" dirty="0"/>
              <a:t>до издания Полного собрания законов Российской </a:t>
            </a:r>
            <a:r>
              <a:rPr lang="ru-RU" dirty="0" smtClean="0"/>
              <a:t>империи </a:t>
            </a:r>
            <a:r>
              <a:rPr lang="ru-RU" b="1" dirty="0"/>
              <a:t>в Университете был подготовлен </a:t>
            </a:r>
            <a:r>
              <a:rPr lang="ru-RU" sz="2000" b="1" dirty="0"/>
              <a:t>первый в России учебник </a:t>
            </a:r>
            <a:r>
              <a:rPr lang="ru-RU" sz="2000" b="1" dirty="0" smtClean="0"/>
              <a:t> по </a:t>
            </a:r>
            <a:r>
              <a:rPr lang="ru-RU" sz="2000" b="1" dirty="0"/>
              <a:t>межевому законодательству. </a:t>
            </a:r>
            <a:endParaRPr lang="ru-RU" sz="2000" b="1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dirty="0" smtClean="0"/>
              <a:t>   ► В этот период:</a:t>
            </a:r>
          </a:p>
          <a:p>
            <a:pPr algn="just"/>
            <a:r>
              <a:rPr lang="ru-RU" b="1" dirty="0" smtClean="0"/>
              <a:t>        ■ вуз стал центром разработки земельного законодательства, формирования земельной политики государства и подготовки кадров в земельно-правовой сфере.</a:t>
            </a:r>
          </a:p>
          <a:p>
            <a:pPr algn="just"/>
            <a:r>
              <a:rPr lang="ru-RU" b="1" dirty="0"/>
              <a:t> </a:t>
            </a:r>
            <a:r>
              <a:rPr lang="ru-RU" b="1" dirty="0" smtClean="0"/>
              <a:t>       ■  преподавание </a:t>
            </a:r>
            <a:r>
              <a:rPr lang="ru-RU" b="1" dirty="0"/>
              <a:t>правовых дисциплин занимало в учебных планах до 40 % учебного времени</a:t>
            </a:r>
            <a:r>
              <a:rPr lang="ru-RU" b="1" dirty="0" smtClean="0"/>
              <a:t>.</a:t>
            </a:r>
          </a:p>
          <a:p>
            <a:pPr algn="just"/>
            <a:r>
              <a:rPr lang="ru-RU" dirty="0" smtClean="0"/>
              <a:t> 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http://im0-tub-ru.yandex.net/i?id=176095999-44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546" y="554446"/>
            <a:ext cx="1155562" cy="11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7-tub-ru.yandex.net/i?id=454445083-08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661248"/>
            <a:ext cx="520150" cy="53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195736" y="425388"/>
            <a:ext cx="5976664" cy="1033272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Правовая подготовка в Межевом институте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86268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46909"/>
            <a:ext cx="7632848" cy="460851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</a:t>
            </a:r>
            <a:r>
              <a:rPr lang="ru-RU" sz="1900" dirty="0" smtClean="0">
                <a:latin typeface="+mn-lt"/>
              </a:rPr>
              <a:t>►   Профессора</a:t>
            </a:r>
            <a:r>
              <a:rPr lang="ru-RU" sz="1900" dirty="0">
                <a:latin typeface="+mn-lt"/>
              </a:rPr>
              <a:t>, </a:t>
            </a:r>
            <a:r>
              <a:rPr lang="ru-RU" sz="1900" dirty="0" smtClean="0">
                <a:latin typeface="+mn-lt"/>
              </a:rPr>
              <a:t>преподаватели и выпускники Университета </a:t>
            </a:r>
            <a:r>
              <a:rPr lang="ru-RU" sz="1900" dirty="0">
                <a:latin typeface="+mn-lt"/>
              </a:rPr>
              <a:t>принимали </a:t>
            </a:r>
            <a:r>
              <a:rPr lang="ru-RU" sz="1900" dirty="0" smtClean="0">
                <a:latin typeface="+mn-lt"/>
              </a:rPr>
              <a:t>активное </a:t>
            </a:r>
            <a:r>
              <a:rPr lang="ru-RU" sz="1900" dirty="0">
                <a:latin typeface="+mn-lt"/>
              </a:rPr>
              <a:t>участие в разработке крупнейших аграрных и земельных реформ страны, начиная от </a:t>
            </a:r>
            <a:r>
              <a:rPr lang="ru-RU" sz="1900" dirty="0" smtClean="0">
                <a:latin typeface="+mn-lt"/>
              </a:rPr>
              <a:t>проведения Генерального </a:t>
            </a:r>
            <a:r>
              <a:rPr lang="ru-RU" sz="1900" dirty="0">
                <a:latin typeface="+mn-lt"/>
              </a:rPr>
              <a:t>межевания земель </a:t>
            </a:r>
            <a:r>
              <a:rPr lang="ru-RU" sz="1900" dirty="0" smtClean="0">
                <a:latin typeface="+mn-lt"/>
              </a:rPr>
              <a:t>России</a:t>
            </a:r>
            <a:r>
              <a:rPr lang="ru-RU" sz="1900" dirty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(1765 </a:t>
            </a:r>
            <a:r>
              <a:rPr lang="ru-RU" sz="1900" dirty="0">
                <a:latin typeface="+mn-lt"/>
              </a:rPr>
              <a:t>– 1861 гг</a:t>
            </a:r>
            <a:r>
              <a:rPr lang="ru-RU" sz="1900" dirty="0" smtClean="0">
                <a:latin typeface="+mn-lt"/>
              </a:rPr>
              <a:t>.) </a:t>
            </a:r>
            <a:r>
              <a:rPr lang="ru-RU" sz="1900" dirty="0">
                <a:latin typeface="+mn-lt"/>
              </a:rPr>
              <a:t>и заканчивая современной </a:t>
            </a:r>
            <a:r>
              <a:rPr lang="ru-RU" sz="1900" dirty="0" smtClean="0">
                <a:latin typeface="+mn-lt"/>
              </a:rPr>
              <a:t>земельной реформой</a:t>
            </a:r>
            <a:r>
              <a:rPr lang="ru-RU" sz="1900" dirty="0">
                <a:latin typeface="+mn-lt"/>
              </a:rPr>
              <a:t>. </a:t>
            </a:r>
            <a:br>
              <a:rPr lang="ru-RU" sz="1900" dirty="0">
                <a:latin typeface="+mn-lt"/>
              </a:rPr>
            </a:br>
            <a:r>
              <a:rPr lang="ru-RU" sz="1900" dirty="0" smtClean="0">
                <a:latin typeface="+mn-lt"/>
              </a:rPr>
              <a:t/>
            </a:r>
            <a:br>
              <a:rPr lang="ru-RU" sz="1900" dirty="0" smtClean="0">
                <a:latin typeface="+mn-lt"/>
              </a:rPr>
            </a:br>
            <a:r>
              <a:rPr lang="ru-RU" sz="1900" dirty="0">
                <a:latin typeface="+mn-lt"/>
              </a:rPr>
              <a:t> </a:t>
            </a:r>
            <a:r>
              <a:rPr lang="ru-RU" sz="1900" dirty="0" smtClean="0">
                <a:latin typeface="+mn-lt"/>
              </a:rPr>
              <a:t> ► </a:t>
            </a:r>
            <a:r>
              <a:rPr lang="ru-RU" sz="1900" b="1" dirty="0" smtClean="0">
                <a:latin typeface="+mn-lt"/>
              </a:rPr>
              <a:t>С   началом    земельной    реформы  в  Российской Федерации </a:t>
            </a:r>
            <a:r>
              <a:rPr lang="ru-RU" sz="1900" dirty="0" smtClean="0">
                <a:latin typeface="+mn-lt"/>
              </a:rPr>
              <a:t>(1990-1992гг.), упразднением монополии государственной собственности на землю, установлением многообразия форм земельной собственности, формированием земельного рынка, </a:t>
            </a:r>
            <a:r>
              <a:rPr lang="ru-RU" sz="1900" b="1" dirty="0" smtClean="0">
                <a:latin typeface="+mn-lt"/>
              </a:rPr>
              <a:t>с целью кадрового обеспечения земельной реформы в Университете осуществляется подготовка специалистов в области земельного права – создан </a:t>
            </a:r>
            <a:r>
              <a:rPr lang="ru-RU" sz="1900" b="1" dirty="0" smtClean="0">
                <a:solidFill>
                  <a:srgbClr val="0070C0"/>
                </a:solidFill>
                <a:latin typeface="+mn-lt"/>
              </a:rPr>
              <a:t>Юридический факультет.</a:t>
            </a:r>
            <a:r>
              <a:rPr lang="ru-RU" sz="1900" b="1" dirty="0" smtClean="0">
                <a:latin typeface="+mn-lt"/>
              </a:rPr>
              <a:t> </a:t>
            </a:r>
            <a:br>
              <a:rPr lang="ru-RU" sz="1900" b="1" dirty="0" smtClean="0">
                <a:latin typeface="+mn-lt"/>
              </a:rPr>
            </a:br>
            <a:endParaRPr lang="ru-RU" sz="1900" b="1" dirty="0">
              <a:latin typeface="+mn-lt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122450" y="476672"/>
            <a:ext cx="5976664" cy="1033272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История создания Юридического факультета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1" descr="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3546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052" name="Picture 4" descr="http://im5-tub-ru.yandex.net/i?id=287269314-31-72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7980"/>
            <a:ext cx="921923" cy="8219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3-tub-ru.yandex.net/i?id=668996635-63-72&amp;n=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05264"/>
            <a:ext cx="936104" cy="91178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20523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s10251.vkontakte.ru/u8011783/-14/x_a1e4c15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232" y="656855"/>
            <a:ext cx="900471" cy="90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 descr="застав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904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Горизонтальный свиток 1"/>
          <p:cNvSpPr/>
          <p:nvPr/>
        </p:nvSpPr>
        <p:spPr>
          <a:xfrm>
            <a:off x="1979712" y="548680"/>
            <a:ext cx="5976664" cy="1033272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Современная история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Юридического факультета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07233" y="2859328"/>
            <a:ext cx="7272808" cy="1152128"/>
          </a:xfrm>
          <a:prstGeom prst="downArrowCallou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С </a:t>
            </a:r>
            <a:r>
              <a:rPr lang="ru-RU" sz="1400" dirty="0"/>
              <a:t>1992 года по март 1998 года обучение студентов-юристов по специальности «Юриспруденция» осуществлялось в рамках факультета «Кадастра и права».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1007233" y="1700808"/>
            <a:ext cx="7272808" cy="1152128"/>
          </a:xfrm>
          <a:prstGeom prst="downArrowCallout">
            <a:avLst/>
          </a:prstGeom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Специальность </a:t>
            </a:r>
            <a:r>
              <a:rPr lang="ru-RU" sz="1400" dirty="0">
                <a:solidFill>
                  <a:schemeClr val="tx1"/>
                </a:solidFill>
              </a:rPr>
              <a:t>021100 «Юриспруденция» была открыта в Государственном университете </a:t>
            </a:r>
            <a:r>
              <a:rPr lang="ru-RU" sz="1400" dirty="0" smtClean="0">
                <a:solidFill>
                  <a:schemeClr val="tx1"/>
                </a:solidFill>
              </a:rPr>
              <a:t> по  землеустройству  в  </a:t>
            </a:r>
            <a:r>
              <a:rPr lang="ru-RU" sz="1400" dirty="0">
                <a:solidFill>
                  <a:schemeClr val="tx1"/>
                </a:solidFill>
              </a:rPr>
              <a:t>1992 году </a:t>
            </a:r>
            <a:r>
              <a:rPr lang="ru-RU" sz="1400" dirty="0" smtClean="0">
                <a:solidFill>
                  <a:schemeClr val="tx1"/>
                </a:solidFill>
              </a:rPr>
              <a:t> на  основании  </a:t>
            </a:r>
            <a:r>
              <a:rPr lang="ru-RU" sz="1400" dirty="0">
                <a:solidFill>
                  <a:schemeClr val="tx1"/>
                </a:solidFill>
              </a:rPr>
              <a:t>лицензии № 16Г-679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</a:rPr>
              <a:t>от </a:t>
            </a:r>
            <a:r>
              <a:rPr lang="ru-RU" sz="1400" dirty="0">
                <a:solidFill>
                  <a:schemeClr val="tx1"/>
                </a:solidFill>
              </a:rPr>
              <a:t>06 марта 1992 года.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7233" y="4035116"/>
            <a:ext cx="7272808" cy="11940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     С </a:t>
            </a:r>
            <a:r>
              <a:rPr lang="ru-RU" sz="1400" dirty="0"/>
              <a:t>1998 года Юридический факультет существует как самостоятельное структурное подразделение Университета и готовит специалистов на основании Лицензии на право ведения образовательной деятельности № 1741 от 24 августа 2011 года и Свидетельства о государственной аккредитации № 0772 от 13 декабря 2010 года.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259632" y="5229200"/>
            <a:ext cx="4896544" cy="1033272"/>
          </a:xfrm>
          <a:prstGeom prst="horizontalScroll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За 1992 – 2012 гг. </a:t>
            </a:r>
            <a:r>
              <a:rPr lang="ru-RU" sz="1500" dirty="0" smtClean="0">
                <a:solidFill>
                  <a:schemeClr val="tx1"/>
                </a:solidFill>
              </a:rPr>
              <a:t>факультет окончило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около </a:t>
            </a:r>
            <a:r>
              <a:rPr lang="ru-RU" sz="1500" dirty="0">
                <a:solidFill>
                  <a:schemeClr val="tx1"/>
                </a:solidFill>
              </a:rPr>
              <a:t>1800 юристов </a:t>
            </a:r>
          </a:p>
        </p:txBody>
      </p:sp>
      <p:pic>
        <p:nvPicPr>
          <p:cNvPr id="1030" name="Picture 6" descr="http://cs4464.vkontakte.ru/u72898265/121067943/x_30625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9149" y="5259420"/>
            <a:ext cx="1944216" cy="9889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953728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475656" y="646534"/>
            <a:ext cx="6336704" cy="982266"/>
          </a:xfrm>
          <a:prstGeom prst="downArrowCallout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Образовательная деятельность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факультете ведется по следующим направлениям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60934"/>
            <a:ext cx="7344816" cy="4460354"/>
          </a:xfrm>
          <a:prstGeom prst="rect">
            <a:avLst/>
          </a:prstGeom>
          <a:noFill/>
          <a:ln>
            <a:noFill/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628800"/>
            <a:ext cx="7344816" cy="4536504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1187624" y="1844824"/>
            <a:ext cx="1296144" cy="4248472"/>
          </a:xfrm>
          <a:prstGeom prst="flowChartInternalStorage">
            <a:avLst/>
          </a:prstGeom>
          <a:solidFill>
            <a:schemeClr val="bg1">
              <a:lumMod val="85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формы </a:t>
            </a:r>
            <a:r>
              <a:rPr lang="ru-RU" sz="1400" b="1" dirty="0" smtClean="0">
                <a:solidFill>
                  <a:schemeClr val="tx1"/>
                </a:solidFill>
              </a:rPr>
              <a:t>обучения: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>
                <a:solidFill>
                  <a:schemeClr val="tx1"/>
                </a:solidFill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</a:rPr>
              <a:t>чная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очно-заочная</a:t>
            </a: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 заочная</a:t>
            </a: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2886612" y="1844824"/>
            <a:ext cx="5040560" cy="1042008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030500.62 (68) «Юриспруденция» по программам   </a:t>
            </a:r>
            <a:r>
              <a:rPr lang="ru-RU" sz="1400" dirty="0" err="1" smtClean="0">
                <a:solidFill>
                  <a:schemeClr val="tx1"/>
                </a:solidFill>
              </a:rPr>
              <a:t>бакалавриата</a:t>
            </a:r>
            <a:r>
              <a:rPr lang="ru-RU" sz="1400" dirty="0" smtClean="0">
                <a:solidFill>
                  <a:schemeClr val="tx1"/>
                </a:solidFill>
              </a:rPr>
              <a:t> и магистратуры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(направление подготовки бакалавр/магистр юриспруденции)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2843808" y="3284984"/>
            <a:ext cx="5040560" cy="1043081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030500.65 </a:t>
            </a:r>
            <a:r>
              <a:rPr lang="ru-RU" sz="1400" dirty="0">
                <a:solidFill>
                  <a:schemeClr val="tx1"/>
                </a:solidFill>
              </a:rPr>
              <a:t>«Юриспруденция» по программам </a:t>
            </a:r>
            <a:r>
              <a:rPr lang="ru-RU" sz="1400" dirty="0" smtClean="0">
                <a:solidFill>
                  <a:schemeClr val="tx1"/>
                </a:solidFill>
              </a:rPr>
              <a:t>подготовки специалиста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(специализация гражданско-правовая, уголовно-правовая)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917739" y="4797152"/>
            <a:ext cx="5040560" cy="1006705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030900.62 (68)  «Юриспруденция» по программам </a:t>
            </a:r>
            <a:r>
              <a:rPr lang="ru-RU" sz="1400" dirty="0" err="1" smtClean="0">
                <a:solidFill>
                  <a:schemeClr val="tx1"/>
                </a:solidFill>
              </a:rPr>
              <a:t>бакалавриата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</a:t>
            </a:r>
            <a:r>
              <a:rPr lang="ru-RU" sz="1400" dirty="0" smtClean="0">
                <a:solidFill>
                  <a:schemeClr val="tx1"/>
                </a:solidFill>
              </a:rPr>
              <a:t>магистратуры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(направление подготовки бакалавр/магистр юриспруденции)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1" name="Табличка 10"/>
          <p:cNvSpPr/>
          <p:nvPr/>
        </p:nvSpPr>
        <p:spPr>
          <a:xfrm>
            <a:off x="2843808" y="1844824"/>
            <a:ext cx="5040560" cy="1042008"/>
          </a:xfrm>
          <a:prstGeom prst="plaqu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030500.62 (68) «Юриспруденция» по программам   </a:t>
            </a:r>
            <a:r>
              <a:rPr lang="ru-RU" sz="1400" dirty="0" err="1" smtClean="0">
                <a:solidFill>
                  <a:schemeClr val="tx1"/>
                </a:solidFill>
              </a:rPr>
              <a:t>бакалавриата</a:t>
            </a:r>
            <a:r>
              <a:rPr lang="ru-RU" sz="1400" dirty="0" smtClean="0">
                <a:solidFill>
                  <a:schemeClr val="tx1"/>
                </a:solidFill>
              </a:rPr>
              <a:t> и магистратуры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</a:rPr>
              <a:t>(направление подготовки бакалавр/магистр юриспруденции)</a:t>
            </a:r>
            <a:endParaRPr lang="ru-RU" sz="1400" i="1" dirty="0">
              <a:solidFill>
                <a:schemeClr val="tx1"/>
              </a:solidFill>
            </a:endParaRPr>
          </a:p>
        </p:txBody>
      </p:sp>
      <p:pic>
        <p:nvPicPr>
          <p:cNvPr id="16385" name="Picture 1" descr="застав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2" name="Рисунок 11" descr="http://www.tatar-inform.ru/upload/image/2010_new/nauka_obrazovanie/grant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144016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xmlns="" val="58808954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/>
          <p:cNvSpPr/>
          <p:nvPr/>
        </p:nvSpPr>
        <p:spPr>
          <a:xfrm>
            <a:off x="2987822" y="548680"/>
            <a:ext cx="4968553" cy="1033272"/>
          </a:xfrm>
          <a:prstGeom prst="horizontalScroll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состав Юридического факультета входят </a:t>
            </a:r>
            <a:r>
              <a:rPr lang="ru-RU" b="1" dirty="0" smtClean="0">
                <a:solidFill>
                  <a:schemeClr val="tx1"/>
                </a:solidFill>
              </a:rPr>
              <a:t>8 </a:t>
            </a:r>
            <a:r>
              <a:rPr lang="ru-RU" b="1" dirty="0" smtClean="0">
                <a:solidFill>
                  <a:schemeClr val="tx1"/>
                </a:solidFill>
              </a:rPr>
              <a:t>кафедр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62965035"/>
              </p:ext>
            </p:extLst>
          </p:nvPr>
        </p:nvGraphicFramePr>
        <p:xfrm>
          <a:off x="1043608" y="1628800"/>
          <a:ext cx="71761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1" name="Picture 1" descr="застав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054" name="Picture 6" descr="http://www.novosel.ru/i/6990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241279" cy="898857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im5-tub-ru.yandex.net/i?id=19929578-4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4725144"/>
            <a:ext cx="1152128" cy="12961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316" name="Picture 4" descr="http://im0-tub-ru.yandex.net/i?id=191963663-56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5085184"/>
            <a:ext cx="1267340" cy="792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30688229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1700" dirty="0">
                <a:latin typeface="+mn-lt"/>
              </a:rPr>
              <a:t>В целях совершенствования учебно-методической работы и внедрения в учебный процесс прогрессивных методов обучения, а также обеспечения единства теоретической и практической подготовки студентов </a:t>
            </a:r>
            <a:r>
              <a:rPr lang="ru-RU" sz="1700" b="1" dirty="0" smtClean="0">
                <a:latin typeface="+mn-lt"/>
              </a:rPr>
              <a:t>созданы специализированные кабинеты</a:t>
            </a:r>
            <a:endParaRPr lang="ru-RU" sz="1700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3458" y="2348880"/>
            <a:ext cx="1512168" cy="96286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100" b="0" dirty="0">
                <a:solidFill>
                  <a:schemeClr val="tx1"/>
                </a:solidFill>
              </a:rPr>
              <a:t>при кафедре </a:t>
            </a:r>
            <a:endParaRPr lang="ru-RU" sz="1100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100" b="0" dirty="0" smtClean="0">
                <a:solidFill>
                  <a:schemeClr val="tx1"/>
                </a:solidFill>
              </a:rPr>
              <a:t>земельного </a:t>
            </a:r>
            <a:r>
              <a:rPr lang="ru-RU" sz="1100" b="0" dirty="0">
                <a:solidFill>
                  <a:schemeClr val="tx1"/>
                </a:solidFill>
              </a:rPr>
              <a:t>права</a:t>
            </a:r>
            <a:r>
              <a:rPr lang="ru-RU" sz="1400" b="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Юридическая </a:t>
            </a:r>
            <a:r>
              <a:rPr lang="ru-RU" sz="1400" dirty="0">
                <a:solidFill>
                  <a:schemeClr val="tx1"/>
                </a:solidFill>
              </a:rPr>
              <a:t>клиника</a:t>
            </a: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683568" y="4509120"/>
            <a:ext cx="1368152" cy="107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0" dirty="0">
                <a:solidFill>
                  <a:schemeClr val="tx1"/>
                </a:solidFill>
              </a:rPr>
              <a:t>при кафедре правоведения </a:t>
            </a:r>
            <a:r>
              <a:rPr lang="ru-RU" sz="1300" b="0" dirty="0">
                <a:solidFill>
                  <a:schemeClr val="tx1"/>
                </a:solidFill>
              </a:rPr>
              <a:t>–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ал </a:t>
            </a:r>
            <a:r>
              <a:rPr lang="ru-RU" sz="1400" dirty="0">
                <a:solidFill>
                  <a:schemeClr val="tx1"/>
                </a:solidFill>
              </a:rPr>
              <a:t>судебных заседаний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043608" y="1844824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43608" y="4034044"/>
            <a:ext cx="70567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51720" y="2132993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абличка 23"/>
          <p:cNvSpPr/>
          <p:nvPr/>
        </p:nvSpPr>
        <p:spPr>
          <a:xfrm>
            <a:off x="4644008" y="1988840"/>
            <a:ext cx="3600400" cy="1944216"/>
          </a:xfrm>
          <a:prstGeom prst="plaqu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Юридической клинике </a:t>
            </a:r>
            <a:r>
              <a:rPr lang="ru-RU" sz="1600" dirty="0" smtClean="0">
                <a:solidFill>
                  <a:schemeClr val="tx1"/>
                </a:solidFill>
              </a:rPr>
              <a:t>студенты старших курсов  осуществляют консультирование граждан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 вопросам  различных отраслей права</a:t>
            </a:r>
            <a:endParaRPr lang="ru-RU" sz="1600" dirty="0"/>
          </a:p>
        </p:txBody>
      </p:sp>
      <p:sp>
        <p:nvSpPr>
          <p:cNvPr id="25" name="Табличка 24"/>
          <p:cNvSpPr/>
          <p:nvPr/>
        </p:nvSpPr>
        <p:spPr>
          <a:xfrm>
            <a:off x="4644008" y="4149080"/>
            <a:ext cx="3672408" cy="2016224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Зале судебных заседаний  </a:t>
            </a:r>
            <a:r>
              <a:rPr lang="ru-RU" sz="1600" dirty="0" smtClean="0">
                <a:solidFill>
                  <a:schemeClr val="tx1"/>
                </a:solidFill>
              </a:rPr>
              <a:t>проводятся деловые игры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 в форме судебного заседания по уголовным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гражданским делам</a:t>
            </a:r>
            <a:endParaRPr lang="ru-RU" sz="1600" dirty="0"/>
          </a:p>
        </p:txBody>
      </p:sp>
      <p:pic>
        <p:nvPicPr>
          <p:cNvPr id="2050" name="Picture 2" descr="http://im2-tub-ru.yandex.net/i?id=369936973-2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2448272" cy="187220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E:\юристы\DSCN40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149080"/>
            <a:ext cx="2448272" cy="1944216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337" name="Picture 1" descr="застав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312590386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611560" y="908720"/>
            <a:ext cx="1872208" cy="1728192"/>
          </a:xfrm>
        </p:spPr>
        <p:txBody>
          <a:bodyPr>
            <a:noAutofit/>
          </a:bodyPr>
          <a:lstStyle/>
          <a:p>
            <a:r>
              <a:rPr lang="ru-RU" sz="1000" b="0" dirty="0">
                <a:solidFill>
                  <a:schemeClr val="tx1"/>
                </a:solidFill>
              </a:rPr>
              <a:t>при кафедре </a:t>
            </a:r>
            <a:endParaRPr lang="ru-RU" sz="1000" b="0" dirty="0" smtClean="0">
              <a:solidFill>
                <a:schemeClr val="tx1"/>
              </a:solidFill>
            </a:endParaRPr>
          </a:p>
          <a:p>
            <a:r>
              <a:rPr lang="ru-RU" sz="1000" b="0" dirty="0" smtClean="0">
                <a:solidFill>
                  <a:schemeClr val="tx1"/>
                </a:solidFill>
              </a:rPr>
              <a:t>государственного </a:t>
            </a:r>
          </a:p>
          <a:p>
            <a:r>
              <a:rPr lang="ru-RU" sz="1000" b="0" dirty="0" smtClean="0">
                <a:solidFill>
                  <a:schemeClr val="tx1"/>
                </a:solidFill>
              </a:rPr>
              <a:t>права </a:t>
            </a:r>
            <a:r>
              <a:rPr lang="ru-RU" sz="1000" b="0" dirty="0">
                <a:solidFill>
                  <a:schemeClr val="tx1"/>
                </a:solidFill>
              </a:rPr>
              <a:t>и правоохранительной </a:t>
            </a:r>
            <a:endParaRPr lang="ru-RU" sz="1000" b="0" dirty="0" smtClean="0">
              <a:solidFill>
                <a:schemeClr val="tx1"/>
              </a:solidFill>
            </a:endParaRPr>
          </a:p>
          <a:p>
            <a:r>
              <a:rPr lang="ru-RU" sz="1000" b="0" dirty="0" smtClean="0">
                <a:solidFill>
                  <a:schemeClr val="tx1"/>
                </a:solidFill>
              </a:rPr>
              <a:t>деятельности</a:t>
            </a:r>
          </a:p>
          <a:p>
            <a:r>
              <a:rPr lang="ru-RU" sz="1300" b="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Кабинет </a:t>
            </a:r>
            <a:r>
              <a:rPr lang="ru-RU" sz="1400" dirty="0">
                <a:solidFill>
                  <a:schemeClr val="tx1"/>
                </a:solidFill>
              </a:rPr>
              <a:t>криминалистики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39552" y="3429000"/>
            <a:ext cx="2016224" cy="1938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000" b="0" dirty="0">
                <a:solidFill>
                  <a:schemeClr val="tx1"/>
                </a:solidFill>
              </a:rPr>
              <a:t>при кафедре </a:t>
            </a:r>
            <a:endParaRPr lang="ru-RU" sz="1000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000" b="0" dirty="0" smtClean="0">
                <a:solidFill>
                  <a:schemeClr val="tx1"/>
                </a:solidFill>
              </a:rPr>
              <a:t>социально-правовых </a:t>
            </a:r>
            <a:r>
              <a:rPr lang="ru-RU" sz="1000" b="0" dirty="0">
                <a:solidFill>
                  <a:schemeClr val="tx1"/>
                </a:solidFill>
              </a:rPr>
              <a:t>и </a:t>
            </a:r>
            <a:r>
              <a:rPr lang="ru-RU" sz="1000" b="0" dirty="0" smtClean="0">
                <a:solidFill>
                  <a:schemeClr val="tx1"/>
                </a:solidFill>
              </a:rPr>
              <a:t>гуманитарных</a:t>
            </a:r>
          </a:p>
          <a:p>
            <a:pPr>
              <a:spcBef>
                <a:spcPts val="0"/>
              </a:spcBef>
            </a:pPr>
            <a:r>
              <a:rPr lang="ru-RU" sz="1000" b="0" dirty="0" smtClean="0">
                <a:solidFill>
                  <a:schemeClr val="tx1"/>
                </a:solidFill>
              </a:rPr>
              <a:t> </a:t>
            </a:r>
            <a:r>
              <a:rPr lang="ru-RU" sz="1000" b="0" dirty="0">
                <a:solidFill>
                  <a:schemeClr val="tx1"/>
                </a:solidFill>
              </a:rPr>
              <a:t>дисциплин </a:t>
            </a:r>
            <a:r>
              <a:rPr lang="ru-RU" sz="1000" b="0" dirty="0" smtClean="0">
                <a:solidFill>
                  <a:schemeClr val="tx1"/>
                </a:solidFill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Кабинет </a:t>
            </a:r>
          </a:p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социально-психологической </a:t>
            </a:r>
            <a:r>
              <a:rPr lang="ru-RU" sz="1400" dirty="0">
                <a:solidFill>
                  <a:schemeClr val="tx1"/>
                </a:solidFill>
              </a:rPr>
              <a:t>поддержки </a:t>
            </a:r>
            <a:r>
              <a:rPr lang="ru-RU" sz="1400" dirty="0" smtClean="0">
                <a:solidFill>
                  <a:schemeClr val="tx1"/>
                </a:solidFill>
              </a:rPr>
              <a:t>студентов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115616" y="620688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1600" y="3284984"/>
            <a:ext cx="705678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339752" y="1196752"/>
            <a:ext cx="0" cy="4824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572000" y="1340768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абличка 28"/>
          <p:cNvSpPr/>
          <p:nvPr/>
        </p:nvSpPr>
        <p:spPr>
          <a:xfrm>
            <a:off x="4644008" y="692696"/>
            <a:ext cx="3744416" cy="2448272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/>
              <a:t>  </a:t>
            </a:r>
            <a:r>
              <a:rPr lang="ru-RU" sz="1500" dirty="0" smtClean="0">
                <a:solidFill>
                  <a:schemeClr val="tx1"/>
                </a:solidFill>
              </a:rPr>
              <a:t>В </a:t>
            </a:r>
            <a:r>
              <a:rPr lang="ru-RU" sz="1500" b="1" dirty="0" smtClean="0">
                <a:solidFill>
                  <a:schemeClr val="tx1"/>
                </a:solidFill>
              </a:rPr>
              <a:t>Кабинете криминалистики </a:t>
            </a:r>
            <a:r>
              <a:rPr lang="ru-RU" sz="1500" dirty="0" smtClean="0">
                <a:solidFill>
                  <a:schemeClr val="tx1"/>
                </a:solidFill>
              </a:rPr>
              <a:t>проводятся лабораторные занятия 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по криминалистической </a:t>
            </a:r>
            <a:r>
              <a:rPr lang="ru-RU" sz="1500" dirty="0" smtClean="0">
                <a:solidFill>
                  <a:schemeClr val="tx1"/>
                </a:solidFill>
              </a:rPr>
              <a:t>технике, </a:t>
            </a:r>
            <a:r>
              <a:rPr lang="ru-RU" sz="1500" dirty="0" smtClean="0">
                <a:solidFill>
                  <a:schemeClr val="tx1"/>
                </a:solidFill>
              </a:rPr>
              <a:t>документоведению, дактилоскопическая экспертизе, баллистике</a:t>
            </a:r>
          </a:p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 и тактике производства отдельных следственных действий</a:t>
            </a:r>
            <a:endParaRPr lang="ru-RU" sz="1500" dirty="0"/>
          </a:p>
        </p:txBody>
      </p:sp>
      <p:sp>
        <p:nvSpPr>
          <p:cNvPr id="31" name="Табличка 30"/>
          <p:cNvSpPr/>
          <p:nvPr/>
        </p:nvSpPr>
        <p:spPr>
          <a:xfrm>
            <a:off x="4644008" y="3429000"/>
            <a:ext cx="3744416" cy="2736304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</a:rPr>
              <a:t>В </a:t>
            </a:r>
            <a:r>
              <a:rPr lang="ru-RU" sz="1500" b="1" dirty="0" smtClean="0">
                <a:solidFill>
                  <a:schemeClr val="tx1"/>
                </a:solidFill>
              </a:rPr>
              <a:t>Кабинете социально-психологической поддержки </a:t>
            </a:r>
            <a:r>
              <a:rPr lang="ru-RU" sz="1500" dirty="0" smtClean="0">
                <a:solidFill>
                  <a:schemeClr val="tx1"/>
                </a:solidFill>
              </a:rPr>
              <a:t> </a:t>
            </a:r>
            <a:r>
              <a:rPr lang="ru-RU" sz="1500" b="1" dirty="0" smtClean="0">
                <a:solidFill>
                  <a:schemeClr val="tx1"/>
                </a:solidFill>
              </a:rPr>
              <a:t>студентов</a:t>
            </a:r>
            <a:r>
              <a:rPr lang="ru-RU" sz="1500" dirty="0" smtClean="0">
                <a:solidFill>
                  <a:schemeClr val="tx1"/>
                </a:solidFill>
              </a:rPr>
              <a:t> проводится психологическое консультирование и обеспечение психологической поддержки через оказание индивидуальной и групповой психологической помощи</a:t>
            </a:r>
            <a:endParaRPr lang="ru-RU" sz="1500" dirty="0"/>
          </a:p>
        </p:txBody>
      </p:sp>
      <p:pic>
        <p:nvPicPr>
          <p:cNvPr id="2058" name="Picture 10" descr="http://im7-tub-ru.yandex.net/i?id=195171354-11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56992"/>
            <a:ext cx="1512168" cy="13681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юристы\DSCN4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2088232" cy="172819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0" name="Picture 2" descr="http://im8-tub-ru.yandex.net/i?id=111711411-1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869160"/>
            <a:ext cx="1847850" cy="1428750"/>
          </a:xfrm>
          <a:prstGeom prst="rect">
            <a:avLst/>
          </a:prstGeom>
          <a:noFill/>
        </p:spPr>
      </p:pic>
      <p:pic>
        <p:nvPicPr>
          <p:cNvPr id="12292" name="Picture 4" descr="http://im0-tub-ru.yandex.net/i?id=103787534-35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301208"/>
            <a:ext cx="1512168" cy="936104"/>
          </a:xfrm>
          <a:prstGeom prst="rect">
            <a:avLst/>
          </a:prstGeom>
          <a:noFill/>
        </p:spPr>
      </p:pic>
      <p:pic>
        <p:nvPicPr>
          <p:cNvPr id="13313" name="Picture 1" descr="застав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312590386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315526.userapi.com/v315526456/2f50/twgvQZSyy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1238250" cy="152400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347864" y="1484784"/>
            <a:ext cx="4968552" cy="212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 bmk="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1600" b="1" dirty="0" smtClean="0" bmk="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Профессорско-преподавательский состав Юридического факультета </a:t>
            </a:r>
            <a:r>
              <a:rPr lang="ru-RU" sz="1600" dirty="0" smtClean="0" bmk="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обладает  высокой научной квалификацией и  опытом практической работы. На </a:t>
            </a:r>
            <a:r>
              <a:rPr lang="ru-RU" sz="1600" dirty="0" smtClean="0" bmk="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восьми</a:t>
            </a:r>
            <a:r>
              <a:rPr lang="ru-RU" sz="1600" dirty="0" smtClean="0" bmk="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 smtClean="0" bmk="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кафедрах работают  </a:t>
            </a:r>
            <a:r>
              <a:rPr lang="ru-RU" sz="1600" dirty="0" smtClean="0" bmk="">
                <a:ea typeface="Times New Roman" pitchFamily="18" charset="0"/>
                <a:cs typeface="Arial" pitchFamily="34" charset="0"/>
              </a:rPr>
              <a:t>14 докторов наук, 37 кандидатов наук. Многие преподаватели </a:t>
            </a:r>
            <a:r>
              <a:rPr lang="ru-RU" sz="1600" dirty="0" smtClean="0" bmk="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сочетают преподавание с практической юридической работой.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3" name="0 Imagen" descr="Описание: {5CC4B06D-F00A-4EB2-A278-CF6FDB676FBE}/{C8A54273-7B18-47C4-9901-637EDDA9EF5C}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365104"/>
            <a:ext cx="4536504" cy="187220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4283968" y="3429000"/>
            <a:ext cx="393873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Профессиональный уровень преподавателей </a:t>
            </a:r>
            <a:r>
              <a:rPr lang="ru-RU" sz="1200" dirty="0" err="1" smtClean="0">
                <a:solidFill>
                  <a:schemeClr val="tx1"/>
                </a:solidFill>
              </a:rPr>
              <a:t>ГУЗа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по данным социологического опроса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студентов Юридического факультета 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23555" name="Picture 3" descr="E:\юристы\DSC01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764704"/>
            <a:ext cx="2483768" cy="18002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1265" name="Picture 1" descr="E:\юристы\ЮРИСТЫ\Короле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80000">
            <a:off x="539299" y="1971657"/>
            <a:ext cx="1296144" cy="136815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271" name="Picture 7" descr="http://cs11274.userapi.com/u23442456/76756538/m_bbb309d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284984"/>
            <a:ext cx="981075" cy="1152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1273" name="Picture 9" descr="http://cs11274.userapi.com/u23442456/76756538/x_8b3151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60000">
            <a:off x="2004332" y="2147223"/>
            <a:ext cx="1095987" cy="1144267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4" descr="E:\юристы\_IGP557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4293096"/>
            <a:ext cx="2664296" cy="17281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1279" name="Picture 15" descr="http://im3-tub-ru.yandex.net/i?id=289910016-60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188640"/>
            <a:ext cx="2143125" cy="1428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281" name="Picture 17" descr="http://cs4120.userapi.com/u9703471/94662442/m_033985d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692696"/>
            <a:ext cx="1238250" cy="8763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1285" name="Picture 21" descr="http://im5-tub-ru.yandex.net/i?id=52966510-58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240" y="4797152"/>
            <a:ext cx="1428750" cy="129614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242" name="Picture 2" descr="http://cs5121.userapi.com/u23442456/76756538/m_314ea90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59832" y="3789040"/>
            <a:ext cx="1162050" cy="12382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2291" name="Picture 3" descr="заставк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600" y="0"/>
            <a:ext cx="2298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1501</TotalTime>
  <Words>1153</Words>
  <Application>Microsoft Office PowerPoint</Application>
  <PresentationFormat>Экран (4:3)</PresentationFormat>
  <Paragraphs>158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Слайд 1</vt:lpstr>
      <vt:lpstr>Слайд 2</vt:lpstr>
      <vt:lpstr>   ►   Профессора, преподаватели и выпускники Университета принимали активное участие в разработке крупнейших аграрных и земельных реформ страны, начиная от проведения Генерального межевания земель России (1765 – 1861 гг.) и заканчивая современной земельной реформой.     ► С   началом    земельной    реформы  в  Российской Федерации (1990-1992гг.), упразднением монополии государственной собственности на землю, установлением многообразия форм земельной собственности, формированием земельного рынка, с целью кадрового обеспечения земельной реформы в Университете осуществляется подготовка специалистов в области земельного права – создан Юридический факультет.  </vt:lpstr>
      <vt:lpstr>Слайд 4</vt:lpstr>
      <vt:lpstr>Слайд 5</vt:lpstr>
      <vt:lpstr>Слайд 6</vt:lpstr>
      <vt:lpstr>В целях совершенствования учебно-методической работы и внедрения в учебный процесс прогрессивных методов обучения, а также обеспечения единства теоретической и практической подготовки студентов созданы специализированные кабинеты</vt:lpstr>
      <vt:lpstr>Слайд 8</vt:lpstr>
      <vt:lpstr>Слайд 9</vt:lpstr>
      <vt:lpstr>Слайд 10</vt:lpstr>
      <vt:lpstr>П р о и з в о д с т в е н н а я   п р а к т и к а</vt:lpstr>
      <vt:lpstr>Слайд 12</vt:lpstr>
      <vt:lpstr>Научно-исследовательская работа  факультета</vt:lpstr>
      <vt:lpstr>Результаты научно-исследовательской работы</vt:lpstr>
      <vt:lpstr>Юридический факультет  ежегодно  участвует  в мониторинге  уровня обучения - внутривузовском и федеральном тестировании, направленном  на проверку остаточных знаний студентов.  Факультет принял участие в четырех этапах  федерального интернет-экзамена (ФЭПО)</vt:lpstr>
      <vt:lpstr>Динамика численности и выпуска студентов  за период с 2008 г. по 2012 г.</vt:lpstr>
      <vt:lpstr>На Юридическом факультете активно работают: Студенческий совет, совет по воспитательной и культурно-массовой работе, стипендиальная комиссия.</vt:lpstr>
      <vt:lpstr>Слайд 18</vt:lpstr>
      <vt:lpstr> Юридический факультет  является  организатором и активным участником научных конференций, совещаний  и круглых столов, посвященных:  - актуальным вопросам  совершенствования юридического образования и развития правовой науки;   - мониторингу законодательства и правоприменения закона;  - правовому регулированию проведения землеустройства;   - дополнительному профессиональному образованию (совместно с Ассоциацией выпускников Президентской программы подготовки управленческих кадров) и др.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Еля</dc:creator>
  <cp:lastModifiedBy>Пользователь</cp:lastModifiedBy>
  <cp:revision>288</cp:revision>
  <cp:lastPrinted>2012-10-26T03:23:54Z</cp:lastPrinted>
  <dcterms:created xsi:type="dcterms:W3CDTF">2012-10-21T09:33:29Z</dcterms:created>
  <dcterms:modified xsi:type="dcterms:W3CDTF">2012-10-29T09:09:52Z</dcterms:modified>
</cp:coreProperties>
</file>